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customXml/itemProps12.xml" ContentType="application/vnd.openxmlformats-officedocument.customXmlProperties+xml"/>
  <Override PartName="/customXml/itemProps13.xml" ContentType="application/vnd.openxmlformats-officedocument.customXmlProperties+xml"/>
  <Override PartName="/customXml/itemProps14.xml" ContentType="application/vnd.openxmlformats-officedocument.customXmlProperties+xml"/>
  <Override PartName="/customXml/itemProps1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6"/>
  </p:sldMasterIdLst>
  <p:notesMasterIdLst>
    <p:notesMasterId r:id="rId40"/>
  </p:notesMasterIdLst>
  <p:handoutMasterIdLst>
    <p:handoutMasterId r:id="rId41"/>
  </p:handoutMasterIdLst>
  <p:sldIdLst>
    <p:sldId id="362" r:id="rId17"/>
    <p:sldId id="403" r:id="rId18"/>
    <p:sldId id="387" r:id="rId19"/>
    <p:sldId id="419" r:id="rId20"/>
    <p:sldId id="420" r:id="rId21"/>
    <p:sldId id="404" r:id="rId22"/>
    <p:sldId id="405" r:id="rId23"/>
    <p:sldId id="421" r:id="rId24"/>
    <p:sldId id="406" r:id="rId25"/>
    <p:sldId id="409" r:id="rId26"/>
    <p:sldId id="407" r:id="rId27"/>
    <p:sldId id="422" r:id="rId28"/>
    <p:sldId id="408" r:id="rId29"/>
    <p:sldId id="410" r:id="rId30"/>
    <p:sldId id="412" r:id="rId31"/>
    <p:sldId id="413" r:id="rId32"/>
    <p:sldId id="411" r:id="rId33"/>
    <p:sldId id="414" r:id="rId34"/>
    <p:sldId id="423" r:id="rId35"/>
    <p:sldId id="415" r:id="rId36"/>
    <p:sldId id="416" r:id="rId37"/>
    <p:sldId id="417" r:id="rId38"/>
    <p:sldId id="402" r:id="rId39"/>
  </p:sldIdLst>
  <p:sldSz cx="24382413" cy="13716000"/>
  <p:notesSz cx="6662738" cy="9906000"/>
  <p:defaultTextStyle>
    <a:defPPr>
      <a:defRPr lang="cs-CZ"/>
    </a:defPPr>
    <a:lvl1pPr marL="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3120">
          <p15:clr>
            <a:srgbClr val="A4A3A4"/>
          </p15:clr>
        </p15:guide>
        <p15:guide id="4" pos="209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00A249"/>
    <a:srgbClr val="00DC50"/>
    <a:srgbClr val="FF0000"/>
    <a:srgbClr val="CCCC00"/>
    <a:srgbClr val="E46C0A"/>
    <a:srgbClr val="1F49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06" autoAdjust="0"/>
    <p:restoredTop sz="90773" autoAdjust="0"/>
  </p:normalViewPr>
  <p:slideViewPr>
    <p:cSldViewPr snapToGrid="0" showGuides="1">
      <p:cViewPr varScale="1">
        <p:scale>
          <a:sx n="56" d="100"/>
          <a:sy n="56" d="100"/>
        </p:scale>
        <p:origin x="725" y="43"/>
      </p:cViewPr>
      <p:guideLst>
        <p:guide orient="horz" pos="4320"/>
        <p:guide pos="76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73" d="100"/>
          <a:sy n="73" d="100"/>
        </p:scale>
        <p:origin x="2556" y="66"/>
      </p:cViewPr>
      <p:guideLst>
        <p:guide orient="horz" pos="2880"/>
        <p:guide pos="2160"/>
        <p:guide orient="horz" pos="3120"/>
        <p:guide pos="209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customXml" Target="../customXml/item13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slide" Target="slides/slide23.xml"/><Relationship Id="rId21" Type="http://schemas.openxmlformats.org/officeDocument/2006/relationships/slide" Target="slides/slide5.xml"/><Relationship Id="rId34" Type="http://schemas.openxmlformats.org/officeDocument/2006/relationships/slide" Target="slides/slide18.xml"/><Relationship Id="rId42" Type="http://schemas.openxmlformats.org/officeDocument/2006/relationships/presProps" Target="presProps.xml"/><Relationship Id="rId7" Type="http://schemas.openxmlformats.org/officeDocument/2006/relationships/customXml" Target="../customXml/item7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.xml"/><Relationship Id="rId29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customXml" Target="../customXml/item11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slide" Target="slides/slide21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customXml" Target="../customXml/item5.xml"/><Relationship Id="rId15" Type="http://schemas.openxmlformats.org/officeDocument/2006/relationships/customXml" Target="../customXml/item15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slide" Target="slides/slide20.xml"/><Relationship Id="rId10" Type="http://schemas.openxmlformats.org/officeDocument/2006/relationships/customXml" Target="../customXml/item10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4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4" Type="http://schemas.openxmlformats.org/officeDocument/2006/relationships/customXml" Target="../customXml/item14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slide" Target="slides/slide19.xml"/><Relationship Id="rId43" Type="http://schemas.openxmlformats.org/officeDocument/2006/relationships/viewProps" Target="viewProps.xml"/><Relationship Id="rId8" Type="http://schemas.openxmlformats.org/officeDocument/2006/relationships/customXml" Target="../customXml/item8.xml"/><Relationship Id="rId3" Type="http://schemas.openxmlformats.org/officeDocument/2006/relationships/customXml" Target="../customXml/item3.xml"/><Relationship Id="rId12" Type="http://schemas.openxmlformats.org/officeDocument/2006/relationships/customXml" Target="../customXml/item12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slide" Target="slides/slide22.xml"/><Relationship Id="rId20" Type="http://schemas.openxmlformats.org/officeDocument/2006/relationships/slide" Target="slides/slide4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4010" y="0"/>
            <a:ext cx="2887186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E45E19-35ED-4255-854F-9B2747463CBA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887186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4010" y="9408981"/>
            <a:ext cx="2887186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E21C38-AE0C-456A-84E9-64986FE921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9061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4010" y="0"/>
            <a:ext cx="2887186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1FDE1D-16B3-4988-99D0-7A9B5D656717}" type="datetimeFigureOut">
              <a:rPr lang="cs-CZ" smtClean="0"/>
              <a:t>09.10.2023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60363" y="1238250"/>
            <a:ext cx="5942012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274" y="4767262"/>
            <a:ext cx="5330190" cy="3900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887186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4010" y="9408981"/>
            <a:ext cx="2887186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3A12F4-DCBA-45E0-8A88-F7435B85F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347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70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cs-CZ" baseline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669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7591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212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91269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2257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1467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174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50863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8576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46601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9751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4514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2952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6909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2446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7684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7618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46284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11108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2574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461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07782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cs-CZ" baseline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3A12F4-DCBA-45E0-8A88-F7435B85F1EC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0634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- 1 autor, firma 1 řád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063740" y="1901826"/>
            <a:ext cx="14270872" cy="4775200"/>
          </a:xfrm>
        </p:spPr>
        <p:txBody>
          <a:bodyPr anchor="b">
            <a:normAutofit/>
          </a:bodyPr>
          <a:lstStyle>
            <a:lvl1pPr algn="l">
              <a:defRPr sz="8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cs-CZ" dirty="0"/>
              <a:t>Kliknutím lze upravit styl</a:t>
            </a:r>
            <a:br>
              <a:rPr lang="cs-CZ" dirty="0"/>
            </a:br>
            <a:r>
              <a:rPr lang="cs-CZ" dirty="0"/>
              <a:t>druhý řádek.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481060" y="7640956"/>
            <a:ext cx="12853552" cy="819784"/>
          </a:xfrm>
        </p:spPr>
        <p:txBody>
          <a:bodyPr/>
          <a:lstStyle>
            <a:lvl1pPr marL="0" indent="0" algn="l">
              <a:buNone/>
              <a:defRPr sz="4800" b="0"/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cs-CZ" dirty="0"/>
              <a:t>Autor příspěvku</a:t>
            </a:r>
            <a:endParaRPr lang="en-US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0" hasCustomPrompt="1"/>
          </p:nvPr>
        </p:nvSpPr>
        <p:spPr>
          <a:xfrm>
            <a:off x="8480425" y="8389938"/>
            <a:ext cx="12853988" cy="1066800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cs-CZ" dirty="0"/>
              <a:t>Organizace/firma autora - 1 řádek</a:t>
            </a:r>
          </a:p>
        </p:txBody>
      </p:sp>
    </p:spTree>
    <p:extLst>
      <p:ext uri="{BB962C8B-B14F-4D97-AF65-F5344CB8AC3E}">
        <p14:creationId xmlns:p14="http://schemas.microsoft.com/office/powerpoint/2010/main" val="184531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- 1 autor, firma 2 řád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063740" y="1901826"/>
            <a:ext cx="14270872" cy="4775200"/>
          </a:xfrm>
        </p:spPr>
        <p:txBody>
          <a:bodyPr anchor="b">
            <a:normAutofit/>
          </a:bodyPr>
          <a:lstStyle>
            <a:lvl1pPr algn="l">
              <a:defRPr sz="6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cs-CZ" dirty="0"/>
              <a:t>Kliknutím lze upravit styl</a:t>
            </a:r>
            <a:br>
              <a:rPr lang="cs-CZ" dirty="0"/>
            </a:br>
            <a:r>
              <a:rPr lang="cs-CZ" dirty="0"/>
              <a:t>druhý řádek.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481060" y="7386956"/>
            <a:ext cx="12853552" cy="819784"/>
          </a:xfrm>
        </p:spPr>
        <p:txBody>
          <a:bodyPr/>
          <a:lstStyle>
            <a:lvl1pPr marL="0" indent="0" algn="l">
              <a:buNone/>
              <a:defRPr sz="4800" b="0"/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cs-CZ" dirty="0"/>
              <a:t>Autor příspěvku</a:t>
            </a:r>
            <a:endParaRPr lang="en-US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0" hasCustomPrompt="1"/>
          </p:nvPr>
        </p:nvSpPr>
        <p:spPr>
          <a:xfrm>
            <a:off x="8480425" y="8255000"/>
            <a:ext cx="13228108" cy="3497263"/>
          </a:xfrm>
        </p:spPr>
        <p:txBody>
          <a:bodyPr>
            <a:noAutofit/>
          </a:bodyPr>
          <a:lstStyle>
            <a:lvl1pPr marL="0" indent="0">
              <a:lnSpc>
                <a:spcPts val="5000"/>
              </a:lnSpc>
              <a:spcBef>
                <a:spcPts val="0"/>
              </a:spcBef>
              <a:buNone/>
              <a:defRPr sz="48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914354" indent="0">
              <a:buNone/>
              <a:defRPr sz="4800">
                <a:solidFill>
                  <a:schemeClr val="accent1">
                    <a:lumMod val="60000"/>
                    <a:lumOff val="40000"/>
                  </a:schemeClr>
                </a:solidFill>
              </a:defRPr>
            </a:lvl2pPr>
            <a:lvl3pPr marL="1828709" indent="0">
              <a:buNone/>
              <a:defRPr sz="4800">
                <a:solidFill>
                  <a:schemeClr val="accent1">
                    <a:lumMod val="60000"/>
                    <a:lumOff val="40000"/>
                  </a:schemeClr>
                </a:solidFill>
              </a:defRPr>
            </a:lvl3pPr>
            <a:lvl4pPr marL="2743063" indent="0">
              <a:buNone/>
              <a:defRPr sz="4800">
                <a:solidFill>
                  <a:schemeClr val="accent1">
                    <a:lumMod val="60000"/>
                    <a:lumOff val="40000"/>
                  </a:schemeClr>
                </a:solidFill>
              </a:defRPr>
            </a:lvl4pPr>
            <a:lvl5pPr marL="3657417" indent="0">
              <a:buNone/>
              <a:defRPr sz="4800">
                <a:solidFill>
                  <a:schemeClr val="accent1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cs-CZ" dirty="0"/>
              <a:t>Organizace/firma autora</a:t>
            </a:r>
          </a:p>
          <a:p>
            <a:pPr lvl="0"/>
            <a:r>
              <a:rPr lang="cs-CZ" dirty="0"/>
              <a:t>2. řádek názvu organizace</a:t>
            </a:r>
          </a:p>
        </p:txBody>
      </p:sp>
    </p:spTree>
    <p:extLst>
      <p:ext uri="{BB962C8B-B14F-4D97-AF65-F5344CB8AC3E}">
        <p14:creationId xmlns:p14="http://schemas.microsoft.com/office/powerpoint/2010/main" val="2057442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autor + funk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quarter" idx="10" hasCustomPrompt="1"/>
          </p:nvPr>
        </p:nvSpPr>
        <p:spPr>
          <a:xfrm>
            <a:off x="8480425" y="8888413"/>
            <a:ext cx="12853988" cy="819150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cs-CZ" dirty="0"/>
              <a:t>Organizace/firma autora (1 řádek)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063740" y="1901826"/>
            <a:ext cx="14270872" cy="4775200"/>
          </a:xfrm>
        </p:spPr>
        <p:txBody>
          <a:bodyPr anchor="b">
            <a:normAutofit/>
          </a:bodyPr>
          <a:lstStyle>
            <a:lvl1pPr algn="l">
              <a:defRPr sz="8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cs-CZ" dirty="0"/>
              <a:t>Kliknutím lze upravit styl</a:t>
            </a:r>
            <a:br>
              <a:rPr lang="cs-CZ" dirty="0"/>
            </a:br>
            <a:r>
              <a:rPr lang="cs-CZ" dirty="0"/>
              <a:t>druhý řádek.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481060" y="7386956"/>
            <a:ext cx="12853552" cy="819784"/>
          </a:xfrm>
        </p:spPr>
        <p:txBody>
          <a:bodyPr/>
          <a:lstStyle>
            <a:lvl1pPr marL="0" indent="0" algn="l">
              <a:buNone/>
              <a:defRPr sz="4800" b="0"/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cs-CZ" dirty="0"/>
              <a:t>Autor příspěvku</a:t>
            </a:r>
            <a:endParaRPr lang="en-US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1" hasCustomPrompt="1"/>
          </p:nvPr>
        </p:nvSpPr>
        <p:spPr>
          <a:xfrm>
            <a:off x="8480425" y="8080375"/>
            <a:ext cx="12853988" cy="681038"/>
          </a:xfrm>
        </p:spPr>
        <p:txBody>
          <a:bodyPr>
            <a:noAutofit/>
          </a:bodyPr>
          <a:lstStyle>
            <a:lvl1pPr marL="0" indent="0">
              <a:buNone/>
              <a:defRPr sz="4400"/>
            </a:lvl1pPr>
          </a:lstStyle>
          <a:p>
            <a:pPr lvl="0"/>
            <a:r>
              <a:rPr lang="cs-CZ" sz="4400" dirty="0"/>
              <a:t>funkce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1624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- autoři ze dvou organiz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063740" y="1901826"/>
            <a:ext cx="14270872" cy="4775200"/>
          </a:xfrm>
        </p:spPr>
        <p:txBody>
          <a:bodyPr anchor="b">
            <a:normAutofit/>
          </a:bodyPr>
          <a:lstStyle>
            <a:lvl1pPr algn="l">
              <a:defRPr sz="8800" b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cs-CZ" dirty="0"/>
              <a:t>Kliknutím lze upravit styl</a:t>
            </a:r>
            <a:br>
              <a:rPr lang="cs-CZ" dirty="0"/>
            </a:br>
            <a:r>
              <a:rPr lang="cs-CZ" dirty="0"/>
              <a:t>druhý řádek.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481060" y="7386956"/>
            <a:ext cx="12853552" cy="819784"/>
          </a:xfrm>
        </p:spPr>
        <p:txBody>
          <a:bodyPr/>
          <a:lstStyle>
            <a:lvl1pPr marL="0" indent="0" algn="l">
              <a:buNone/>
              <a:defRPr sz="4800" b="0"/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cs-CZ" dirty="0"/>
              <a:t>Autor č. 1 příspěvku</a:t>
            </a:r>
            <a:endParaRPr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0" hasCustomPrompt="1"/>
          </p:nvPr>
        </p:nvSpPr>
        <p:spPr>
          <a:xfrm>
            <a:off x="8480425" y="8080375"/>
            <a:ext cx="12853988" cy="885825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cs-CZ" dirty="0"/>
              <a:t>Organizace/firma autora č. 1</a:t>
            </a:r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1" hasCustomPrompt="1"/>
          </p:nvPr>
        </p:nvSpPr>
        <p:spPr>
          <a:xfrm>
            <a:off x="8480425" y="10053636"/>
            <a:ext cx="12853988" cy="885825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cs-CZ" dirty="0"/>
              <a:t>Organizace/firma autora č. 2</a:t>
            </a:r>
          </a:p>
        </p:txBody>
      </p:sp>
      <p:sp>
        <p:nvSpPr>
          <p:cNvPr id="12" name="Zástupný symbol pro text 7"/>
          <p:cNvSpPr>
            <a:spLocks noGrp="1"/>
          </p:cNvSpPr>
          <p:nvPr>
            <p:ph type="body" sz="quarter" idx="12" hasCustomPrompt="1"/>
          </p:nvPr>
        </p:nvSpPr>
        <p:spPr>
          <a:xfrm>
            <a:off x="8480425" y="9302750"/>
            <a:ext cx="12853988" cy="885825"/>
          </a:xfrm>
        </p:spPr>
        <p:txBody>
          <a:bodyPr>
            <a:norm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cs-CZ" sz="4800" b="0" kern="1200" dirty="0" smtClean="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cs-CZ" dirty="0"/>
              <a:t>Autor č. 2 příspěvku</a:t>
            </a:r>
          </a:p>
        </p:txBody>
      </p:sp>
    </p:spTree>
    <p:extLst>
      <p:ext uri="{BB962C8B-B14F-4D97-AF65-F5344CB8AC3E}">
        <p14:creationId xmlns:p14="http://schemas.microsoft.com/office/powerpoint/2010/main" val="1765926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drážky na 1 úrov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40000"/>
                    <a:lumOff val="6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40000"/>
                    <a:lumOff val="6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40000"/>
                    <a:lumOff val="6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997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ez odrážek na 1 úrov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Tx/>
              <a:buNone/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39738" indent="-439738"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2pPr>
            <a:lvl3pPr marL="982663" indent="-441325"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3pPr>
            <a:lvl4pPr marL="2697163" indent="-457200"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4pPr>
            <a:lvl5pPr marL="3679825" indent="-457200"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</p:spTree>
    <p:extLst>
      <p:ext uri="{BB962C8B-B14F-4D97-AF65-F5344CB8AC3E}">
        <p14:creationId xmlns:p14="http://schemas.microsoft.com/office/powerpoint/2010/main" val="769577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cs-CZ" dirty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431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467" y="730251"/>
            <a:ext cx="21029831" cy="2651126"/>
          </a:xfrm>
        </p:spPr>
        <p:txBody>
          <a:bodyPr/>
          <a:lstStyle>
            <a:lvl1pPr>
              <a:defRPr b="0">
                <a:latin typeface="+mj-lt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467" y="3362326"/>
            <a:ext cx="10314903" cy="1647824"/>
          </a:xfrm>
        </p:spPr>
        <p:txBody>
          <a:bodyPr anchor="b">
            <a:normAutofit/>
          </a:bodyPr>
          <a:lstStyle>
            <a:lvl1pPr marL="0" indent="0">
              <a:buNone/>
              <a:defRPr sz="56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914354" indent="0">
              <a:buNone/>
              <a:defRPr sz="4000" b="1"/>
            </a:lvl2pPr>
            <a:lvl3pPr marL="1828709" indent="0">
              <a:buNone/>
              <a:defRPr sz="3600" b="1"/>
            </a:lvl3pPr>
            <a:lvl4pPr marL="2743063" indent="0">
              <a:buNone/>
              <a:defRPr sz="3200" b="1"/>
            </a:lvl4pPr>
            <a:lvl5pPr marL="3657417" indent="0">
              <a:buNone/>
              <a:defRPr sz="3200" b="1"/>
            </a:lvl5pPr>
            <a:lvl6pPr marL="4571771" indent="0">
              <a:buNone/>
              <a:defRPr sz="3200" b="1"/>
            </a:lvl6pPr>
            <a:lvl7pPr marL="5486126" indent="0">
              <a:buNone/>
              <a:defRPr sz="3200" b="1"/>
            </a:lvl7pPr>
            <a:lvl8pPr marL="6400480" indent="0">
              <a:buNone/>
              <a:defRPr sz="3200" b="1"/>
            </a:lvl8pPr>
            <a:lvl9pPr marL="7314834" indent="0">
              <a:buNone/>
              <a:defRPr sz="3200" b="1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467" y="5010150"/>
            <a:ext cx="10314903" cy="7369176"/>
          </a:xfrm>
        </p:spPr>
        <p:txBody>
          <a:bodyPr/>
          <a:lstStyle>
            <a:lvl1pPr>
              <a:defRPr sz="4800">
                <a:solidFill>
                  <a:schemeClr val="bg1">
                    <a:lumMod val="95000"/>
                  </a:schemeClr>
                </a:solidFill>
              </a:defRPr>
            </a:lvl1pPr>
            <a:lvl2pPr marL="1084263" indent="-542925">
              <a:defRPr sz="4400">
                <a:solidFill>
                  <a:schemeClr val="bg1">
                    <a:lumMod val="95000"/>
                  </a:schemeClr>
                </a:solidFill>
              </a:defRPr>
            </a:lvl2pPr>
            <a:lvl3pPr marL="1709738" indent="-541338">
              <a:defRPr sz="36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3200">
                <a:solidFill>
                  <a:schemeClr val="accent1">
                    <a:lumMod val="60000"/>
                    <a:lumOff val="40000"/>
                  </a:schemeClr>
                </a:solidFill>
              </a:defRPr>
            </a:lvl4pPr>
            <a:lvl5pPr>
              <a:defRPr sz="3200">
                <a:solidFill>
                  <a:schemeClr val="accent1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3597" y="3362326"/>
            <a:ext cx="10365701" cy="1647824"/>
          </a:xfrm>
        </p:spPr>
        <p:txBody>
          <a:bodyPr anchor="b">
            <a:normAutofit/>
          </a:bodyPr>
          <a:lstStyle>
            <a:lvl1pPr marL="0" indent="0">
              <a:buNone/>
              <a:defRPr sz="56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914354" indent="0">
              <a:buNone/>
              <a:defRPr sz="4000" b="1"/>
            </a:lvl2pPr>
            <a:lvl3pPr marL="1828709" indent="0">
              <a:buNone/>
              <a:defRPr sz="3600" b="1"/>
            </a:lvl3pPr>
            <a:lvl4pPr marL="2743063" indent="0">
              <a:buNone/>
              <a:defRPr sz="3200" b="1"/>
            </a:lvl4pPr>
            <a:lvl5pPr marL="3657417" indent="0">
              <a:buNone/>
              <a:defRPr sz="3200" b="1"/>
            </a:lvl5pPr>
            <a:lvl6pPr marL="4571771" indent="0">
              <a:buNone/>
              <a:defRPr sz="3200" b="1"/>
            </a:lvl6pPr>
            <a:lvl7pPr marL="5486126" indent="0">
              <a:buNone/>
              <a:defRPr sz="3200" b="1"/>
            </a:lvl7pPr>
            <a:lvl8pPr marL="6400480" indent="0">
              <a:buNone/>
              <a:defRPr sz="3200" b="1"/>
            </a:lvl8pPr>
            <a:lvl9pPr marL="7314834" indent="0">
              <a:buNone/>
              <a:defRPr sz="3200" b="1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3597" y="5010150"/>
            <a:ext cx="10365701" cy="7369176"/>
          </a:xfrm>
        </p:spPr>
        <p:txBody>
          <a:bodyPr/>
          <a:lstStyle>
            <a:lvl1pPr>
              <a:defRPr sz="4800">
                <a:solidFill>
                  <a:schemeClr val="bg1"/>
                </a:solidFill>
              </a:defRPr>
            </a:lvl1pPr>
            <a:lvl2pPr marL="1084263" indent="-542925">
              <a:defRPr sz="4400">
                <a:solidFill>
                  <a:schemeClr val="bg1"/>
                </a:solidFill>
              </a:defRPr>
            </a:lvl2pPr>
            <a:lvl3pPr marL="1709738" indent="-541338">
              <a:defRPr sz="3600">
                <a:solidFill>
                  <a:schemeClr val="bg1"/>
                </a:solidFill>
              </a:defRPr>
            </a:lvl3pPr>
            <a:lvl4pPr>
              <a:defRPr sz="3200">
                <a:solidFill>
                  <a:schemeClr val="accent1">
                    <a:lumMod val="60000"/>
                    <a:lumOff val="40000"/>
                  </a:schemeClr>
                </a:solidFill>
              </a:defRPr>
            </a:lvl4pPr>
            <a:lvl5pPr>
              <a:defRPr sz="3200">
                <a:solidFill>
                  <a:schemeClr val="accent1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</p:spTree>
    <p:extLst>
      <p:ext uri="{BB962C8B-B14F-4D97-AF65-F5344CB8AC3E}">
        <p14:creationId xmlns:p14="http://schemas.microsoft.com/office/powerpoint/2010/main" val="3969292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řechodov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419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291" y="3651250"/>
            <a:ext cx="21029831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861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73" r:id="rId2"/>
    <p:sldLayoutId id="2147483682" r:id="rId3"/>
    <p:sldLayoutId id="2147483683" r:id="rId4"/>
    <p:sldLayoutId id="2147483674" r:id="rId5"/>
    <p:sldLayoutId id="2147483684" r:id="rId6"/>
    <p:sldLayoutId id="2147483685" r:id="rId7"/>
    <p:sldLayoutId id="2147483677" r:id="rId8"/>
    <p:sldLayoutId id="2147483680" r:id="rId9"/>
  </p:sldLayoutIdLst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sz="8800" b="0" kern="1200">
          <a:solidFill>
            <a:schemeClr val="bg1">
              <a:lumMod val="85000"/>
            </a:schemeClr>
          </a:solidFill>
          <a:latin typeface="+mj-lt"/>
          <a:ea typeface="Tahoma" panose="020B0604030504040204" pitchFamily="34" charset="0"/>
          <a:cs typeface="Arial" panose="020B0604020202020204" pitchFamily="34" charset="0"/>
        </a:defRPr>
      </a:lvl1pPr>
    </p:titleStyle>
    <p:bodyStyle>
      <a:lvl1pPr marL="457177" indent="-457177" algn="l" defTabSz="1828709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bg1">
              <a:lumMod val="75000"/>
            </a:schemeClr>
          </a:solidFill>
          <a:latin typeface="+mj-lt"/>
          <a:ea typeface="+mn-ea"/>
          <a:cs typeface="+mn-cs"/>
        </a:defRPr>
      </a:lvl1pPr>
      <a:lvl2pPr marL="137153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bg1">
              <a:lumMod val="75000"/>
            </a:schemeClr>
          </a:solidFill>
          <a:latin typeface="+mj-lt"/>
          <a:ea typeface="+mn-ea"/>
          <a:cs typeface="+mn-cs"/>
        </a:defRPr>
      </a:lvl2pPr>
      <a:lvl3pPr marL="2285886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bg1">
              <a:lumMod val="75000"/>
            </a:schemeClr>
          </a:solidFill>
          <a:latin typeface="+mj-lt"/>
          <a:ea typeface="+mn-ea"/>
          <a:cs typeface="+mn-cs"/>
        </a:defRPr>
      </a:lvl3pPr>
      <a:lvl4pPr marL="3200240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bg1">
              <a:lumMod val="75000"/>
            </a:schemeClr>
          </a:solidFill>
          <a:latin typeface="+mj-lt"/>
          <a:ea typeface="+mn-ea"/>
          <a:cs typeface="+mn-cs"/>
        </a:defRPr>
      </a:lvl4pPr>
      <a:lvl5pPr marL="4114594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bg1">
              <a:lumMod val="75000"/>
            </a:schemeClr>
          </a:solidFill>
          <a:latin typeface="+mj-lt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hyperlink" Target="http://www.kr-karlovarsky.cz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hyperlink" Target="http://www.kr-karlovarsky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6"/>
          <p:cNvSpPr txBox="1">
            <a:spLocks/>
          </p:cNvSpPr>
          <p:nvPr/>
        </p:nvSpPr>
        <p:spPr>
          <a:xfrm>
            <a:off x="1028123" y="3557588"/>
            <a:ext cx="20776791" cy="4360053"/>
          </a:xfrm>
          <a:prstGeom prst="rect">
            <a:avLst/>
          </a:prstGeom>
        </p:spPr>
        <p:txBody>
          <a:bodyPr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>
                    <a:lumMod val="85000"/>
                  </a:schemeClr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pPr algn="ctr"/>
            <a:br>
              <a:rPr lang="cs-CZ" sz="1600" b="1" dirty="0">
                <a:solidFill>
                  <a:srgbClr val="1F497D"/>
                </a:solidFill>
                <a:latin typeface="+mn-lt"/>
              </a:rPr>
            </a:br>
            <a:endParaRPr lang="cs-CZ" sz="1600" b="1" dirty="0">
              <a:solidFill>
                <a:srgbClr val="1F497D"/>
              </a:solidFill>
              <a:latin typeface="+mn-lt"/>
            </a:endParaRPr>
          </a:p>
          <a:p>
            <a:pPr algn="ctr"/>
            <a:endParaRPr lang="cs-CZ" sz="1600" b="1" dirty="0">
              <a:solidFill>
                <a:srgbClr val="1F497D"/>
              </a:solidFill>
              <a:latin typeface="+mn-lt"/>
            </a:endParaRPr>
          </a:p>
          <a:p>
            <a:pPr algn="ctr"/>
            <a:r>
              <a:rPr lang="it-IT" sz="8000" b="1" dirty="0">
                <a:solidFill>
                  <a:srgbClr val="1F497D"/>
                </a:solidFill>
                <a:latin typeface="+mn-lt"/>
              </a:rPr>
              <a:t>Význam DTM pro obce, města, správce sítí</a:t>
            </a:r>
            <a:r>
              <a:rPr lang="cs-CZ" sz="8000" b="1" dirty="0">
                <a:solidFill>
                  <a:srgbClr val="1F497D"/>
                </a:solidFill>
                <a:latin typeface="+mn-lt"/>
              </a:rPr>
              <a:t> - s</a:t>
            </a:r>
            <a:r>
              <a:rPr lang="it-IT" sz="8000" b="1" dirty="0">
                <a:solidFill>
                  <a:srgbClr val="1F497D"/>
                </a:solidFill>
                <a:latin typeface="+mn-lt"/>
              </a:rPr>
              <a:t>dílení dat</a:t>
            </a:r>
            <a:endParaRPr lang="cs-CZ" sz="8000" b="1" dirty="0">
              <a:solidFill>
                <a:srgbClr val="1F497D"/>
              </a:solidFill>
              <a:latin typeface="+mn-lt"/>
            </a:endParaRPr>
          </a:p>
        </p:txBody>
      </p:sp>
      <p:sp>
        <p:nvSpPr>
          <p:cNvPr id="11" name="Zástupný symbol pro obsah 7"/>
          <p:cNvSpPr txBox="1">
            <a:spLocks/>
          </p:cNvSpPr>
          <p:nvPr/>
        </p:nvSpPr>
        <p:spPr>
          <a:xfrm>
            <a:off x="4516955" y="8407020"/>
            <a:ext cx="13799126" cy="1744675"/>
          </a:xfrm>
          <a:prstGeom prst="rect">
            <a:avLst/>
          </a:prstGeom>
        </p:spPr>
        <p:txBody>
          <a:bodyPr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8266" indent="0" algn="ctr">
              <a:buNone/>
            </a:pPr>
            <a:r>
              <a:rPr lang="cs-CZ" sz="4400" dirty="0">
                <a:solidFill>
                  <a:srgbClr val="1F497D"/>
                </a:solidFill>
                <a:latin typeface="+mn-lt"/>
              </a:rPr>
              <a:t>Ing. Karel Vondráček</a:t>
            </a:r>
          </a:p>
          <a:p>
            <a:pPr marL="58266" indent="0" algn="ctr">
              <a:buFont typeface="Arial" panose="020B0604020202020204" pitchFamily="34" charset="0"/>
              <a:buNone/>
            </a:pPr>
            <a:endParaRPr lang="cs-CZ" sz="3600" dirty="0">
              <a:solidFill>
                <a:schemeClr val="accent1"/>
              </a:solidFill>
            </a:endParaRPr>
          </a:p>
          <a:p>
            <a:pPr algn="ctr"/>
            <a:endParaRPr lang="cs-CZ" sz="3600" dirty="0">
              <a:solidFill>
                <a:schemeClr val="accent1"/>
              </a:solidFill>
            </a:endParaRPr>
          </a:p>
        </p:txBody>
      </p:sp>
      <p:sp>
        <p:nvSpPr>
          <p:cNvPr id="9" name="Zástupný symbol pro obsah 7">
            <a:extLst>
              <a:ext uri="{FF2B5EF4-FFF2-40B4-BE49-F238E27FC236}">
                <a16:creationId xmlns:a16="http://schemas.microsoft.com/office/drawing/2014/main" id="{63F0D53C-1575-448C-8498-140AE1EFA4F2}"/>
              </a:ext>
            </a:extLst>
          </p:cNvPr>
          <p:cNvSpPr txBox="1">
            <a:spLocks/>
          </p:cNvSpPr>
          <p:nvPr/>
        </p:nvSpPr>
        <p:spPr>
          <a:xfrm>
            <a:off x="10181230" y="12593782"/>
            <a:ext cx="11949386" cy="668294"/>
          </a:xfrm>
          <a:prstGeom prst="rect">
            <a:avLst/>
          </a:prstGeom>
        </p:spPr>
        <p:txBody>
          <a:bodyPr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8266" indent="0" algn="ctr">
              <a:spcBef>
                <a:spcPts val="600"/>
              </a:spcBef>
              <a:buNone/>
            </a:pPr>
            <a:r>
              <a:rPr lang="cs-CZ" sz="4400" dirty="0">
                <a:solidFill>
                  <a:srgbClr val="1F497D"/>
                </a:solidFill>
                <a:latin typeface="+mn-lt"/>
              </a:rPr>
              <a:t>Konference DTM Karlovarského kraje, 12.10.2023</a:t>
            </a:r>
          </a:p>
          <a:p>
            <a:pPr marL="58266" indent="0" algn="ctr">
              <a:buFont typeface="Arial" panose="020B0604020202020204" pitchFamily="34" charset="0"/>
              <a:buNone/>
            </a:pPr>
            <a:endParaRPr lang="cs-CZ" sz="4400" dirty="0">
              <a:solidFill>
                <a:srgbClr val="1F497D"/>
              </a:solidFill>
              <a:latin typeface="+mn-lt"/>
            </a:endParaRPr>
          </a:p>
          <a:p>
            <a:pPr marL="58266" indent="0" algn="ctr">
              <a:buFont typeface="Arial" panose="020B0604020202020204" pitchFamily="34" charset="0"/>
              <a:buNone/>
            </a:pPr>
            <a:endParaRPr lang="cs-CZ" sz="3600" dirty="0">
              <a:solidFill>
                <a:schemeClr val="accent1"/>
              </a:solidFill>
            </a:endParaRPr>
          </a:p>
          <a:p>
            <a:pPr algn="ctr"/>
            <a:endParaRPr lang="cs-CZ" sz="3600" dirty="0">
              <a:solidFill>
                <a:schemeClr val="accent1"/>
              </a:solidFill>
            </a:endParaRPr>
          </a:p>
        </p:txBody>
      </p:sp>
      <p:pic>
        <p:nvPicPr>
          <p:cNvPr id="2" name="obrázek 1" descr="logo podpis (002)">
            <a:hlinkClick r:id="rId4"/>
            <a:extLst>
              <a:ext uri="{FF2B5EF4-FFF2-40B4-BE49-F238E27FC236}">
                <a16:creationId xmlns:a16="http://schemas.microsoft.com/office/drawing/2014/main" id="{F1B26B2E-4193-B438-2E85-75877E52D34F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717" y="276513"/>
            <a:ext cx="3694247" cy="1552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3">
            <a:extLst>
              <a:ext uri="{FF2B5EF4-FFF2-40B4-BE49-F238E27FC236}">
                <a16:creationId xmlns:a16="http://schemas.microsoft.com/office/drawing/2014/main" id="{EF06B8E8-373C-9D2F-B50F-716121B32B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67417" y="107187"/>
            <a:ext cx="3392877" cy="181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751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Primární cíl DTM – Zrychlit stavební řízení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42171"/>
            <a:ext cx="21595230" cy="568873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DTM jako jeden z pilířů digitalizace stavebního řízení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Zrychlit zejména vyjadřování orgánů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Zefektivnit procesy přípravy, umisťování a povolování staveb</a:t>
            </a:r>
          </a:p>
          <a:p>
            <a:pPr marL="685800" indent="-685800">
              <a:buFont typeface="Wingdings" pitchFamily="2" charset="2"/>
              <a:buChar char="§"/>
            </a:pPr>
            <a:endParaRPr lang="cs-CZ" sz="6600" dirty="0">
              <a:solidFill>
                <a:srgbClr val="1F497D"/>
              </a:solidFill>
              <a:latin typeface="+mn-lt"/>
            </a:endParaRP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DTM ale poskytuje i další možnosti</a:t>
            </a:r>
          </a:p>
        </p:txBody>
      </p:sp>
    </p:spTree>
    <p:extLst>
      <p:ext uri="{BB962C8B-B14F-4D97-AF65-F5344CB8AC3E}">
        <p14:creationId xmlns:p14="http://schemas.microsoft.com/office/powerpoint/2010/main" val="3921648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ADD1E22-D71B-EC37-B357-A584B5E92D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5198" y="822888"/>
            <a:ext cx="6565747" cy="5067523"/>
          </a:xfrm>
          <a:prstGeom prst="rect">
            <a:avLst/>
          </a:prstGeom>
        </p:spPr>
      </p:pic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Co je obsahem DTM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9125CE3-B298-E2C7-39F4-89B0AE128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517" y="3442560"/>
            <a:ext cx="5905001" cy="6156278"/>
          </a:xfrm>
          <a:prstGeom prst="rect">
            <a:avLst/>
          </a:prstGeom>
        </p:spPr>
      </p:pic>
      <p:cxnSp>
        <p:nvCxnSpPr>
          <p:cNvPr id="4" name="Přímá spojnice se šipkou 3">
            <a:extLst>
              <a:ext uri="{FF2B5EF4-FFF2-40B4-BE49-F238E27FC236}">
                <a16:creationId xmlns:a16="http://schemas.microsoft.com/office/drawing/2014/main" id="{2FA88A72-73E6-E503-AAEB-6044D858B469}"/>
              </a:ext>
            </a:extLst>
          </p:cNvPr>
          <p:cNvCxnSpPr>
            <a:cxnSpLocks/>
          </p:cNvCxnSpPr>
          <p:nvPr/>
        </p:nvCxnSpPr>
        <p:spPr>
          <a:xfrm flipV="1">
            <a:off x="7233313" y="4380931"/>
            <a:ext cx="4749421" cy="1048502"/>
          </a:xfrm>
          <a:prstGeom prst="straightConnector1">
            <a:avLst/>
          </a:prstGeom>
          <a:ln w="76200">
            <a:headEnd type="none" w="med" len="med"/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>
            <a:extLst>
              <a:ext uri="{FF2B5EF4-FFF2-40B4-BE49-F238E27FC236}">
                <a16:creationId xmlns:a16="http://schemas.microsoft.com/office/drawing/2014/main" id="{FCDC058B-E6F0-E5A4-E296-1F9991F2D4B3}"/>
              </a:ext>
            </a:extLst>
          </p:cNvPr>
          <p:cNvCxnSpPr>
            <a:cxnSpLocks/>
          </p:cNvCxnSpPr>
          <p:nvPr/>
        </p:nvCxnSpPr>
        <p:spPr>
          <a:xfrm>
            <a:off x="7233313" y="6858000"/>
            <a:ext cx="6673756" cy="284664"/>
          </a:xfrm>
          <a:prstGeom prst="straightConnector1">
            <a:avLst/>
          </a:prstGeom>
          <a:ln w="76200">
            <a:headEnd type="none" w="med" len="med"/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15C9FF4A-51E2-C4CE-BBA4-D5FA4F0562E5}"/>
              </a:ext>
            </a:extLst>
          </p:cNvPr>
          <p:cNvCxnSpPr>
            <a:cxnSpLocks/>
          </p:cNvCxnSpPr>
          <p:nvPr/>
        </p:nvCxnSpPr>
        <p:spPr>
          <a:xfrm>
            <a:off x="7233313" y="8322594"/>
            <a:ext cx="5718412" cy="1876844"/>
          </a:xfrm>
          <a:prstGeom prst="straightConnector1">
            <a:avLst/>
          </a:prstGeom>
          <a:ln w="76200">
            <a:headEnd type="none" w="med" len="med"/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4" name="Obrázek 13">
            <a:extLst>
              <a:ext uri="{FF2B5EF4-FFF2-40B4-BE49-F238E27FC236}">
                <a16:creationId xmlns:a16="http://schemas.microsoft.com/office/drawing/2014/main" id="{03148202-2F71-68FC-652F-E925EC09AB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1725" y="9193009"/>
            <a:ext cx="7041934" cy="4194902"/>
          </a:xfrm>
          <a:prstGeom prst="rect">
            <a:avLst/>
          </a:prstGeom>
        </p:spPr>
      </p:pic>
      <p:sp>
        <p:nvSpPr>
          <p:cNvPr id="10" name="Zástupný symbol pro obsah 7">
            <a:extLst>
              <a:ext uri="{FF2B5EF4-FFF2-40B4-BE49-F238E27FC236}">
                <a16:creationId xmlns:a16="http://schemas.microsoft.com/office/drawing/2014/main" id="{E4E397FA-DA5E-851D-2C23-AC100CB171FD}"/>
              </a:ext>
            </a:extLst>
          </p:cNvPr>
          <p:cNvSpPr txBox="1">
            <a:spLocks/>
          </p:cNvSpPr>
          <p:nvPr/>
        </p:nvSpPr>
        <p:spPr>
          <a:xfrm>
            <a:off x="659111" y="12249783"/>
            <a:ext cx="14203301" cy="9233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000" dirty="0">
                <a:solidFill>
                  <a:srgbClr val="1F497D"/>
                </a:solidFill>
                <a:latin typeface="+mn-lt"/>
              </a:rPr>
              <a:t>Jak bude obec data DI/TI v DTM editovat?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B8CE5CA5-751D-EA26-D407-08D8584ABB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103" y="5186308"/>
            <a:ext cx="6191866" cy="3628047"/>
          </a:xfrm>
          <a:prstGeom prst="rect">
            <a:avLst/>
          </a:prstGeom>
        </p:spPr>
      </p:pic>
      <p:sp>
        <p:nvSpPr>
          <p:cNvPr id="23" name="TextovéPole 22">
            <a:extLst>
              <a:ext uri="{FF2B5EF4-FFF2-40B4-BE49-F238E27FC236}">
                <a16:creationId xmlns:a16="http://schemas.microsoft.com/office/drawing/2014/main" id="{D335E257-2701-DA8C-A5CA-9C7FAFD324A3}"/>
              </a:ext>
            </a:extLst>
          </p:cNvPr>
          <p:cNvSpPr txBox="1"/>
          <p:nvPr/>
        </p:nvSpPr>
        <p:spPr>
          <a:xfrm>
            <a:off x="16957501" y="1082957"/>
            <a:ext cx="5881290" cy="7571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defPPr>
              <a:defRPr lang="cs-CZ"/>
            </a:defPPr>
            <a:lvl1pPr indent="0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6000" b="0">
                <a:solidFill>
                  <a:srgbClr val="1F497D"/>
                </a:solidFill>
              </a:defRPr>
            </a:lvl1pPr>
            <a:lvl2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>
                <a:solidFill>
                  <a:schemeClr val="bg1">
                    <a:lumMod val="75000"/>
                  </a:schemeClr>
                </a:solidFill>
                <a:latin typeface="+mj-lt"/>
              </a:defRPr>
            </a:lvl2pPr>
            <a:lvl3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>
                <a:solidFill>
                  <a:schemeClr val="bg1">
                    <a:lumMod val="75000"/>
                  </a:schemeClr>
                </a:solidFill>
                <a:latin typeface="+mj-lt"/>
              </a:defRPr>
            </a:lvl3pPr>
            <a:lvl4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chemeClr val="bg1">
                    <a:lumMod val="75000"/>
                  </a:schemeClr>
                </a:solidFill>
                <a:latin typeface="+mj-lt"/>
              </a:defRPr>
            </a:lvl4pPr>
            <a:lvl5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chemeClr val="bg1">
                    <a:lumMod val="75000"/>
                  </a:schemeClr>
                </a:solidFill>
                <a:latin typeface="+mj-lt"/>
              </a:defRPr>
            </a:lvl5pPr>
            <a:lvl6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6pPr>
            <a:lvl7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7pPr>
            <a:lvl8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8pPr>
            <a:lvl9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9pPr>
          </a:lstStyle>
          <a:p>
            <a:r>
              <a:rPr lang="cs-CZ" sz="4800" i="1" dirty="0"/>
              <a:t>DI edituje také obec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57CC7262-0784-04BB-4204-9C7C56670068}"/>
              </a:ext>
            </a:extLst>
          </p:cNvPr>
          <p:cNvSpPr txBox="1"/>
          <p:nvPr/>
        </p:nvSpPr>
        <p:spPr>
          <a:xfrm>
            <a:off x="17149584" y="4735775"/>
            <a:ext cx="5881290" cy="7571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defPPr>
              <a:defRPr lang="cs-CZ"/>
            </a:defPPr>
            <a:lvl1pPr indent="0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6000" b="0">
                <a:solidFill>
                  <a:srgbClr val="1F497D"/>
                </a:solidFill>
              </a:defRPr>
            </a:lvl1pPr>
            <a:lvl2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>
                <a:solidFill>
                  <a:schemeClr val="bg1">
                    <a:lumMod val="75000"/>
                  </a:schemeClr>
                </a:solidFill>
                <a:latin typeface="+mj-lt"/>
              </a:defRPr>
            </a:lvl2pPr>
            <a:lvl3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>
                <a:solidFill>
                  <a:schemeClr val="bg1">
                    <a:lumMod val="75000"/>
                  </a:schemeClr>
                </a:solidFill>
                <a:latin typeface="+mj-lt"/>
              </a:defRPr>
            </a:lvl3pPr>
            <a:lvl4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chemeClr val="bg1">
                    <a:lumMod val="75000"/>
                  </a:schemeClr>
                </a:solidFill>
                <a:latin typeface="+mj-lt"/>
              </a:defRPr>
            </a:lvl4pPr>
            <a:lvl5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chemeClr val="bg1">
                    <a:lumMod val="75000"/>
                  </a:schemeClr>
                </a:solidFill>
                <a:latin typeface="+mj-lt"/>
              </a:defRPr>
            </a:lvl5pPr>
            <a:lvl6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6pPr>
            <a:lvl7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7pPr>
            <a:lvl8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8pPr>
            <a:lvl9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9pPr>
          </a:lstStyle>
          <a:p>
            <a:r>
              <a:rPr lang="cs-CZ" sz="4800" i="1" dirty="0"/>
              <a:t>TI edituje také obec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CBB821B7-FB10-603C-4465-6A623DA82CF8}"/>
              </a:ext>
            </a:extLst>
          </p:cNvPr>
          <p:cNvSpPr txBox="1"/>
          <p:nvPr/>
        </p:nvSpPr>
        <p:spPr>
          <a:xfrm>
            <a:off x="18157932" y="9193009"/>
            <a:ext cx="5881290" cy="7571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defPPr>
              <a:defRPr lang="cs-CZ"/>
            </a:defPPr>
            <a:lvl1pPr indent="0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6000" b="0">
                <a:solidFill>
                  <a:srgbClr val="1F497D"/>
                </a:solidFill>
              </a:defRPr>
            </a:lvl1pPr>
            <a:lvl2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>
                <a:solidFill>
                  <a:schemeClr val="bg1">
                    <a:lumMod val="75000"/>
                  </a:schemeClr>
                </a:solidFill>
                <a:latin typeface="+mj-lt"/>
              </a:defRPr>
            </a:lvl2pPr>
            <a:lvl3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>
                <a:solidFill>
                  <a:schemeClr val="bg1">
                    <a:lumMod val="75000"/>
                  </a:schemeClr>
                </a:solidFill>
                <a:latin typeface="+mj-lt"/>
              </a:defRPr>
            </a:lvl3pPr>
            <a:lvl4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chemeClr val="bg1">
                    <a:lumMod val="75000"/>
                  </a:schemeClr>
                </a:solidFill>
                <a:latin typeface="+mj-lt"/>
              </a:defRPr>
            </a:lvl4pPr>
            <a:lvl5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chemeClr val="bg1">
                    <a:lumMod val="75000"/>
                  </a:schemeClr>
                </a:solidFill>
                <a:latin typeface="+mj-lt"/>
              </a:defRPr>
            </a:lvl5pPr>
            <a:lvl6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6pPr>
            <a:lvl7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7pPr>
            <a:lvl8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8pPr>
            <a:lvl9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9pPr>
          </a:lstStyle>
          <a:p>
            <a:r>
              <a:rPr lang="cs-CZ" sz="4800" i="1" dirty="0"/>
              <a:t>ZPS edituje kraj</a:t>
            </a:r>
          </a:p>
        </p:txBody>
      </p:sp>
    </p:spTree>
    <p:extLst>
      <p:ext uri="{BB962C8B-B14F-4D97-AF65-F5344CB8AC3E}">
        <p14:creationId xmlns:p14="http://schemas.microsoft.com/office/powerpoint/2010/main" val="2365990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Předávání (editace) dat TI/DI obce v DTM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28523"/>
            <a:ext cx="21595230" cy="920046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600" dirty="0">
                <a:solidFill>
                  <a:srgbClr val="1F497D"/>
                </a:solidFill>
                <a:latin typeface="+mn-lt"/>
              </a:rPr>
              <a:t>Co musí obec udělat, aby mohla předávat data TI/DI do DTM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Vytvořit účet v JIP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Nastavit přihlašování do IS DMVS přes JIP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pt-BR" sz="6600" dirty="0">
                <a:solidFill>
                  <a:srgbClr val="1F497D"/>
                </a:solidFill>
                <a:latin typeface="+mn-lt"/>
              </a:rPr>
              <a:t>Registrovat obec do IS DMVS</a:t>
            </a:r>
            <a:r>
              <a:rPr lang="cs-CZ" sz="6600" dirty="0">
                <a:solidFill>
                  <a:srgbClr val="1F497D"/>
                </a:solidFill>
                <a:latin typeface="+mn-lt"/>
              </a:rPr>
              <a:t> jako subjekt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Nastavit obec v IS DMVS do "Registru VSP a editorů DTI“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Založit v IS DMVS „Rozsahy editace DTI“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Zajistit službu nebo SW pro předávání dat do IS DMVS / DTM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Otestovat a spustit předávání dat do IS DMVS / DTM</a:t>
            </a:r>
          </a:p>
        </p:txBody>
      </p:sp>
    </p:spTree>
    <p:extLst>
      <p:ext uri="{BB962C8B-B14F-4D97-AF65-F5344CB8AC3E}">
        <p14:creationId xmlns:p14="http://schemas.microsoft.com/office/powerpoint/2010/main" val="42599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Služba nebo SW pro předávání dat TI/DI do DTM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28523"/>
            <a:ext cx="21595230" cy="1037104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Možnost využít službu kraje (malé obce)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Využít službu některého subjektu na trhu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Využít SW na trhu pro předávání dat do DTM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Řešení musí být integrováno s IS DMVS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Předávání/editace dat přes IS DMVS</a:t>
            </a:r>
          </a:p>
          <a:p>
            <a:pPr marL="1609725" indent="-885825">
              <a:buFont typeface="Courier New" panose="02070309020205020404" pitchFamily="49" charset="0"/>
              <a:buChar char="o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Využívá se JVF DTM</a:t>
            </a:r>
          </a:p>
          <a:p>
            <a:pPr marL="1609725" indent="-885825">
              <a:buFont typeface="Courier New" panose="02070309020205020404" pitchFamily="49" charset="0"/>
              <a:buChar char="o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Umožněno pouze formou změnových dat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Řešení musí umožňovat historizace dat TI/DI</a:t>
            </a:r>
          </a:p>
          <a:p>
            <a:pPr marL="685800" indent="-685800">
              <a:buFont typeface="Wingdings" pitchFamily="2" charset="2"/>
              <a:buChar char="§"/>
            </a:pPr>
            <a:endParaRPr lang="cs-CZ" sz="6600" dirty="0">
              <a:solidFill>
                <a:srgbClr val="1F497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4399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Přístup ke komplexním údajům TI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42171"/>
            <a:ext cx="21595230" cy="920046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Vlastnící (VSP) TI mají povinnost vkládat data TI do DTM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Obec má přístup ke všem datům, i k neveřejným datům TI</a:t>
            </a:r>
          </a:p>
          <a:p>
            <a:pPr marL="723900"/>
            <a:r>
              <a:rPr lang="cs-CZ" sz="6600" dirty="0">
                <a:solidFill>
                  <a:srgbClr val="1F497D"/>
                </a:solidFill>
                <a:latin typeface="+mn-lt"/>
              </a:rPr>
              <a:t>(zejména dimenze sítí)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Dostupnost aktuálních dat na území obce na jednom místě</a:t>
            </a:r>
            <a:endParaRPr lang="cs-CZ" sz="5400" dirty="0">
              <a:solidFill>
                <a:srgbClr val="1F497D"/>
              </a:solidFill>
              <a:latin typeface="+mn-lt"/>
            </a:endParaRP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Legislativní opora pro obce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Dostupnost dat TI</a:t>
            </a:r>
          </a:p>
          <a:p>
            <a:pPr marL="1528763" indent="-804863">
              <a:buFont typeface="Courier New" panose="02070309020205020404" pitchFamily="49" charset="0"/>
              <a:buChar char="o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Webové mapové aplikace + webové mapové služby</a:t>
            </a:r>
          </a:p>
          <a:p>
            <a:pPr marL="1528763" indent="-804863">
              <a:buFont typeface="Courier New" panose="02070309020205020404" pitchFamily="49" charset="0"/>
              <a:buChar char="o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Zdrojová data v JVF DTM</a:t>
            </a:r>
          </a:p>
        </p:txBody>
      </p:sp>
    </p:spTree>
    <p:extLst>
      <p:ext uri="{BB962C8B-B14F-4D97-AF65-F5344CB8AC3E}">
        <p14:creationId xmlns:p14="http://schemas.microsoft.com/office/powerpoint/2010/main" val="1066968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361758" y="0"/>
            <a:ext cx="21293330" cy="9429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6000" b="1" dirty="0">
                <a:solidFill>
                  <a:srgbClr val="1F497D"/>
                </a:solidFill>
                <a:latin typeface="+mn-lt"/>
              </a:rPr>
              <a:t>Přístup ke komplexním údajům TI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3E1C8F7-22E9-D639-AB4E-DEDEA7F63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16" y="942975"/>
            <a:ext cx="22912580" cy="1263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031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361758" y="0"/>
            <a:ext cx="21293330" cy="9429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6000" b="1" dirty="0">
                <a:solidFill>
                  <a:srgbClr val="1F497D"/>
                </a:solidFill>
                <a:latin typeface="+mn-lt"/>
              </a:rPr>
              <a:t>Přístup ke komplexním údajům TI</a:t>
            </a:r>
          </a:p>
        </p:txBody>
      </p:sp>
      <p:pic>
        <p:nvPicPr>
          <p:cNvPr id="2" name="Picture 2" descr="T:\Priprava\Subject\Kraje\Vysočina\Jednani a komunikace\170901_Predstaveni_Hejtman\Obr_01\VaK.png">
            <a:extLst>
              <a:ext uri="{FF2B5EF4-FFF2-40B4-BE49-F238E27FC236}">
                <a16:creationId xmlns:a16="http://schemas.microsoft.com/office/drawing/2014/main" id="{90BB7750-78B9-FA67-EFBE-8CE9C405B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692" y="942975"/>
            <a:ext cx="15596321" cy="1277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840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Přístup ke komplexním údajům TI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42171"/>
            <a:ext cx="21595230" cy="8029891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600" dirty="0">
                <a:solidFill>
                  <a:srgbClr val="1F497D"/>
                </a:solidFill>
                <a:latin typeface="+mn-lt"/>
              </a:rPr>
              <a:t>Co může obec s daty TI a ZPS DTM dělat?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Měřit vzdálenosti od okolních staveb (budov, plotů…)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Zjišťovat dimenze sítí, materiály, VSP, editory dat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Připravovat návrhy věcných břemen na údržbu sítí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Zjišťovat hloubku uložení sítí (pro data ve 3 tř. př.)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Analyzovat stavební záměry ve vazbě na prvky TI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Zpřesňovat průběhy sítí na základě ZPS</a:t>
            </a:r>
          </a:p>
        </p:txBody>
      </p:sp>
    </p:spTree>
    <p:extLst>
      <p:ext uri="{BB962C8B-B14F-4D97-AF65-F5344CB8AC3E}">
        <p14:creationId xmlns:p14="http://schemas.microsoft.com/office/powerpoint/2010/main" val="4049826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Přístup ke komplexním údajům TI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42171"/>
            <a:ext cx="21595230" cy="217700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600" dirty="0">
                <a:solidFill>
                  <a:srgbClr val="1F497D"/>
                </a:solidFill>
                <a:latin typeface="+mn-lt"/>
              </a:rPr>
              <a:t>Příklad z praxe - výstavba bytového domu na obci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Šíření signálu bezdrátového internetu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FCC0E52-18BB-8AB2-37BF-83F0AC0AC2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2418" y="7478973"/>
            <a:ext cx="8758463" cy="5634002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2BD57A44-29AF-A954-F1C0-98F614270F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467" y="7158252"/>
            <a:ext cx="9407716" cy="606390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ADE43071-E41B-39F3-0CAC-35B98D083FB0}"/>
              </a:ext>
            </a:extLst>
          </p:cNvPr>
          <p:cNvSpPr txBox="1"/>
          <p:nvPr/>
        </p:nvSpPr>
        <p:spPr>
          <a:xfrm>
            <a:off x="3862316" y="6860002"/>
            <a:ext cx="3749503" cy="7571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defPPr>
              <a:defRPr lang="cs-CZ"/>
            </a:defPPr>
            <a:lvl1pPr indent="0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6000" b="0">
                <a:solidFill>
                  <a:srgbClr val="1F497D"/>
                </a:solidFill>
              </a:defRPr>
            </a:lvl1pPr>
            <a:lvl2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>
                <a:solidFill>
                  <a:schemeClr val="bg1">
                    <a:lumMod val="75000"/>
                  </a:schemeClr>
                </a:solidFill>
                <a:latin typeface="+mj-lt"/>
              </a:defRPr>
            </a:lvl2pPr>
            <a:lvl3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>
                <a:solidFill>
                  <a:schemeClr val="bg1">
                    <a:lumMod val="75000"/>
                  </a:schemeClr>
                </a:solidFill>
                <a:latin typeface="+mj-lt"/>
              </a:defRPr>
            </a:lvl3pPr>
            <a:lvl4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chemeClr val="bg1">
                    <a:lumMod val="75000"/>
                  </a:schemeClr>
                </a:solidFill>
                <a:latin typeface="+mj-lt"/>
              </a:defRPr>
            </a:lvl4pPr>
            <a:lvl5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chemeClr val="bg1">
                    <a:lumMod val="75000"/>
                  </a:schemeClr>
                </a:solidFill>
                <a:latin typeface="+mj-lt"/>
              </a:defRPr>
            </a:lvl5pPr>
            <a:lvl6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6pPr>
            <a:lvl7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7pPr>
            <a:lvl8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8pPr>
            <a:lvl9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9pPr>
          </a:lstStyle>
          <a:p>
            <a:pPr algn="ctr"/>
            <a:r>
              <a:rPr lang="cs-CZ" sz="4800" i="1" dirty="0"/>
              <a:t>Před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9E3B8DD-F0C5-BE0B-C330-BC82C6335808}"/>
              </a:ext>
            </a:extLst>
          </p:cNvPr>
          <p:cNvSpPr txBox="1"/>
          <p:nvPr/>
        </p:nvSpPr>
        <p:spPr>
          <a:xfrm>
            <a:off x="15765439" y="6779687"/>
            <a:ext cx="3749503" cy="7571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defPPr>
              <a:defRPr lang="cs-CZ"/>
            </a:defPPr>
            <a:lvl1pPr indent="0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6000" b="0">
                <a:solidFill>
                  <a:srgbClr val="1F497D"/>
                </a:solidFill>
              </a:defRPr>
            </a:lvl1pPr>
            <a:lvl2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>
                <a:solidFill>
                  <a:schemeClr val="bg1">
                    <a:lumMod val="75000"/>
                  </a:schemeClr>
                </a:solidFill>
                <a:latin typeface="+mj-lt"/>
              </a:defRPr>
            </a:lvl2pPr>
            <a:lvl3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>
                <a:solidFill>
                  <a:schemeClr val="bg1">
                    <a:lumMod val="75000"/>
                  </a:schemeClr>
                </a:solidFill>
                <a:latin typeface="+mj-lt"/>
              </a:defRPr>
            </a:lvl3pPr>
            <a:lvl4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chemeClr val="bg1">
                    <a:lumMod val="75000"/>
                  </a:schemeClr>
                </a:solidFill>
                <a:latin typeface="+mj-lt"/>
              </a:defRPr>
            </a:lvl4pPr>
            <a:lvl5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chemeClr val="bg1">
                    <a:lumMod val="75000"/>
                  </a:schemeClr>
                </a:solidFill>
                <a:latin typeface="+mj-lt"/>
              </a:defRPr>
            </a:lvl5pPr>
            <a:lvl6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6pPr>
            <a:lvl7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7pPr>
            <a:lvl8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8pPr>
            <a:lvl9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/>
            </a:lvl9pPr>
          </a:lstStyle>
          <a:p>
            <a:pPr algn="ctr"/>
            <a:r>
              <a:rPr lang="cs-CZ" sz="4800" i="1" dirty="0"/>
              <a:t>Po výstavbě</a:t>
            </a:r>
          </a:p>
        </p:txBody>
      </p:sp>
    </p:spTree>
    <p:extLst>
      <p:ext uri="{BB962C8B-B14F-4D97-AF65-F5344CB8AC3E}">
        <p14:creationId xmlns:p14="http://schemas.microsoft.com/office/powerpoint/2010/main" val="358139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Řešení dopravní infrastruktury na území obce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42171"/>
            <a:ext cx="21595230" cy="8029891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Vlastnící (VSP) DI mají povinnost vkládat data DI do DTM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ŘSD, kraj, SŽ, obce,…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Obec má přístup ke všem datům DI ostatních VSP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Legislativní opora pro obce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Obec získává data ostatních VSP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Obec vkládá data DI do DTM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Jak ale data DI na obci vytvářet?</a:t>
            </a:r>
          </a:p>
        </p:txBody>
      </p:sp>
    </p:spTree>
    <p:extLst>
      <p:ext uri="{BB962C8B-B14F-4D97-AF65-F5344CB8AC3E}">
        <p14:creationId xmlns:p14="http://schemas.microsoft.com/office/powerpoint/2010/main" val="4101032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Řešení dopravní infrastruktury na území obce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8C05654-C6DA-9519-C476-BFA1C79094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632" y="3548061"/>
            <a:ext cx="15621935" cy="8709271"/>
          </a:xfrm>
          <a:prstGeom prst="rect">
            <a:avLst/>
          </a:prstGeom>
        </p:spPr>
      </p:pic>
      <p:sp>
        <p:nvSpPr>
          <p:cNvPr id="9" name="Nadpis 6">
            <a:extLst>
              <a:ext uri="{FF2B5EF4-FFF2-40B4-BE49-F238E27FC236}">
                <a16:creationId xmlns:a16="http://schemas.microsoft.com/office/drawing/2014/main" id="{47E6BB38-D5CE-72C1-6FEF-C1F69F53EC85}"/>
              </a:ext>
            </a:extLst>
          </p:cNvPr>
          <p:cNvSpPr txBox="1">
            <a:spLocks/>
          </p:cNvSpPr>
          <p:nvPr/>
        </p:nvSpPr>
        <p:spPr>
          <a:xfrm>
            <a:off x="11489728" y="3643953"/>
            <a:ext cx="6006701" cy="235635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pPr algn="r"/>
            <a:r>
              <a:rPr lang="cs-CZ" sz="5400" b="1" dirty="0">
                <a:solidFill>
                  <a:srgbClr val="FF0000"/>
                </a:solidFill>
                <a:latin typeface="+mn-lt"/>
              </a:rPr>
              <a:t>Osa</a:t>
            </a:r>
          </a:p>
          <a:p>
            <a:pPr algn="r"/>
            <a:r>
              <a:rPr lang="cs-CZ" sz="5400" b="1" dirty="0">
                <a:solidFill>
                  <a:srgbClr val="FFFF00"/>
                </a:solidFill>
                <a:latin typeface="+mn-lt"/>
              </a:rPr>
              <a:t>Obvod</a:t>
            </a:r>
          </a:p>
          <a:p>
            <a:pPr algn="r"/>
            <a:r>
              <a:rPr lang="cs-CZ" sz="5400" b="1" dirty="0">
                <a:solidFill>
                  <a:srgbClr val="3333FF"/>
                </a:solidFill>
                <a:latin typeface="+mn-lt"/>
              </a:rPr>
              <a:t>Ochranné pásmo</a:t>
            </a:r>
          </a:p>
        </p:txBody>
      </p:sp>
    </p:spTree>
    <p:extLst>
      <p:ext uri="{BB962C8B-B14F-4D97-AF65-F5344CB8AC3E}">
        <p14:creationId xmlns:p14="http://schemas.microsoft.com/office/powerpoint/2010/main" val="4051206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Řešení dopravní infrastruktury na území obce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574207" y="2796266"/>
            <a:ext cx="21595230" cy="1006429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600" dirty="0">
                <a:solidFill>
                  <a:srgbClr val="1F497D"/>
                </a:solidFill>
                <a:latin typeface="+mn-lt"/>
              </a:rPr>
              <a:t>Jak vytvářet data DI?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EC9682A2-5FA2-8F09-E31B-7EEBFE3705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0426" y="3086100"/>
            <a:ext cx="7030186" cy="10283826"/>
          </a:xfrm>
          <a:prstGeom prst="rect">
            <a:avLst/>
          </a:prstGeom>
        </p:spPr>
      </p:pic>
      <p:sp>
        <p:nvSpPr>
          <p:cNvPr id="3" name="Zástupný symbol pro text 3">
            <a:extLst>
              <a:ext uri="{FF2B5EF4-FFF2-40B4-BE49-F238E27FC236}">
                <a16:creationId xmlns:a16="http://schemas.microsoft.com/office/drawing/2014/main" id="{CF077973-BE56-B9E6-CD68-E886AC4D6BE9}"/>
              </a:ext>
            </a:extLst>
          </p:cNvPr>
          <p:cNvSpPr txBox="1">
            <a:spLocks/>
          </p:cNvSpPr>
          <p:nvPr/>
        </p:nvSpPr>
        <p:spPr>
          <a:xfrm>
            <a:off x="4483101" y="4461821"/>
            <a:ext cx="6892317" cy="84886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37" algn="r"/>
            <a:r>
              <a:rPr lang="cs-CZ" sz="6600" b="1" dirty="0">
                <a:solidFill>
                  <a:srgbClr val="1F497D"/>
                </a:solidFill>
                <a:latin typeface="+mn-lt"/>
              </a:rPr>
              <a:t>DI - DTM</a:t>
            </a:r>
          </a:p>
          <a:p>
            <a:pPr marL="365737" algn="r"/>
            <a:r>
              <a:rPr lang="cs-CZ" dirty="0">
                <a:solidFill>
                  <a:srgbClr val="1F497D"/>
                </a:solidFill>
                <a:latin typeface="+mn-lt"/>
              </a:rPr>
              <a:t>(osa, obvod, ochranné pásmo)</a:t>
            </a:r>
          </a:p>
          <a:p>
            <a:pPr marL="365737" algn="r"/>
            <a:endParaRPr lang="cs-CZ" sz="6600" dirty="0">
              <a:solidFill>
                <a:srgbClr val="1F497D"/>
              </a:solidFill>
              <a:latin typeface="+mn-lt"/>
            </a:endParaRPr>
          </a:p>
          <a:p>
            <a:pPr marL="365737" algn="r"/>
            <a:endParaRPr lang="cs-CZ" sz="6600" dirty="0">
              <a:solidFill>
                <a:srgbClr val="1F497D"/>
              </a:solidFill>
              <a:latin typeface="+mn-lt"/>
            </a:endParaRPr>
          </a:p>
          <a:p>
            <a:pPr marL="365737" algn="r"/>
            <a:r>
              <a:rPr lang="cs-CZ" sz="6600" b="1" dirty="0">
                <a:solidFill>
                  <a:srgbClr val="1F497D"/>
                </a:solidFill>
                <a:latin typeface="+mn-lt"/>
              </a:rPr>
              <a:t>ZPS - DTM</a:t>
            </a:r>
          </a:p>
          <a:p>
            <a:pPr marL="365737" algn="r"/>
            <a:r>
              <a:rPr lang="cs-CZ" sz="4000" dirty="0">
                <a:solidFill>
                  <a:srgbClr val="1F497D"/>
                </a:solidFill>
                <a:latin typeface="+mn-lt"/>
              </a:rPr>
              <a:t>(provozní plocha PK, příkop, násep, …)</a:t>
            </a:r>
          </a:p>
          <a:p>
            <a:pPr marL="365737" algn="r"/>
            <a:endParaRPr lang="cs-CZ" sz="6600" dirty="0">
              <a:solidFill>
                <a:srgbClr val="1F497D"/>
              </a:solidFill>
              <a:latin typeface="+mn-lt"/>
            </a:endParaRPr>
          </a:p>
          <a:p>
            <a:pPr marL="365737" algn="r"/>
            <a:endParaRPr lang="cs-CZ" sz="6600" dirty="0">
              <a:solidFill>
                <a:srgbClr val="1F497D"/>
              </a:solidFill>
              <a:latin typeface="+mn-lt"/>
            </a:endParaRPr>
          </a:p>
          <a:p>
            <a:pPr marL="365737" algn="r"/>
            <a:r>
              <a:rPr lang="cs-CZ" sz="6600" b="1" dirty="0">
                <a:solidFill>
                  <a:srgbClr val="1F497D"/>
                </a:solidFill>
                <a:latin typeface="+mn-lt"/>
              </a:rPr>
              <a:t>Realita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AA8D72C-5C48-0635-D7C5-28955F92EEB9}"/>
              </a:ext>
            </a:extLst>
          </p:cNvPr>
          <p:cNvSpPr txBox="1"/>
          <p:nvPr/>
        </p:nvSpPr>
        <p:spPr>
          <a:xfrm>
            <a:off x="18755627" y="7149539"/>
            <a:ext cx="3696333" cy="9130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333" b="1" dirty="0">
                <a:solidFill>
                  <a:srgbClr val="FF0000"/>
                </a:solidFill>
              </a:rPr>
              <a:t>Pořizuje kraj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EABC313-3562-53A8-1A6F-60485D458A24}"/>
              </a:ext>
            </a:extLst>
          </p:cNvPr>
          <p:cNvSpPr txBox="1"/>
          <p:nvPr/>
        </p:nvSpPr>
        <p:spPr>
          <a:xfrm>
            <a:off x="18524094" y="4092529"/>
            <a:ext cx="3991862" cy="9130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333" b="1" dirty="0">
                <a:solidFill>
                  <a:srgbClr val="FF0000"/>
                </a:solidFill>
              </a:rPr>
              <a:t>Pořizuje obec</a:t>
            </a:r>
          </a:p>
        </p:txBody>
      </p:sp>
    </p:spTree>
    <p:extLst>
      <p:ext uri="{BB962C8B-B14F-4D97-AF65-F5344CB8AC3E}">
        <p14:creationId xmlns:p14="http://schemas.microsoft.com/office/powerpoint/2010/main" val="3085171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Řešení dopravní infrastruktury na území obce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42171"/>
            <a:ext cx="21595230" cy="920046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600" dirty="0">
                <a:solidFill>
                  <a:srgbClr val="1F497D"/>
                </a:solidFill>
                <a:latin typeface="+mn-lt"/>
              </a:rPr>
              <a:t>Co může obec s daty DI a ZPS DTM dělat?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Model dopravního grafu pozemních komunikací v obci</a:t>
            </a:r>
          </a:p>
          <a:p>
            <a:pPr marL="1609725" indent="-857250">
              <a:buFont typeface="Courier New" panose="02070309020205020404" pitchFamily="49" charset="0"/>
              <a:buChar char="o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Zajištění dopravní obslužnosti v obci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Měřit umístění cyklostezek nebo chodníků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Měřit šířku komunikace, včetně veřejného prostranství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Měřit vzdálenost stavby od konce komunikace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Počítat odtokové poměry z komunikace, parkoviště …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Měření průjezdných výšek</a:t>
            </a:r>
          </a:p>
        </p:txBody>
      </p:sp>
    </p:spTree>
    <p:extLst>
      <p:ext uri="{BB962C8B-B14F-4D97-AF65-F5344CB8AC3E}">
        <p14:creationId xmlns:p14="http://schemas.microsoft.com/office/powerpoint/2010/main" val="38218940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6">
            <a:extLst>
              <a:ext uri="{FF2B5EF4-FFF2-40B4-BE49-F238E27FC236}">
                <a16:creationId xmlns:a16="http://schemas.microsoft.com/office/drawing/2014/main" id="{A3120CE2-A1C0-D4B3-6FD2-3C157B909006}"/>
              </a:ext>
            </a:extLst>
          </p:cNvPr>
          <p:cNvSpPr txBox="1">
            <a:spLocks/>
          </p:cNvSpPr>
          <p:nvPr/>
        </p:nvSpPr>
        <p:spPr>
          <a:xfrm>
            <a:off x="361758" y="0"/>
            <a:ext cx="21293330" cy="9429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sz="6000" b="1" dirty="0">
                <a:solidFill>
                  <a:srgbClr val="1F497D"/>
                </a:solidFill>
                <a:latin typeface="+mn-lt"/>
              </a:rPr>
              <a:t>Řešení dopravní infrastruktury na území obce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CD21966-3F48-2559-3619-6E01B9CC56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3214" y="3265207"/>
            <a:ext cx="14374603" cy="10450793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583F587-4E16-6298-D736-8315ECE68D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96" y="2197482"/>
            <a:ext cx="12139805" cy="10629221"/>
          </a:xfrm>
          <a:prstGeom prst="rect">
            <a:avLst/>
          </a:prstGeom>
          <a:effectLst>
            <a:outerShdw blurRad="50800" dist="101600" dir="2700000" algn="tl" rotWithShape="0">
              <a:prstClr val="black">
                <a:alpha val="50000"/>
              </a:prstClr>
            </a:outerShdw>
          </a:effectLst>
        </p:spPr>
      </p:pic>
      <p:sp>
        <p:nvSpPr>
          <p:cNvPr id="9" name="Zástupný symbol pro obsah 7">
            <a:extLst>
              <a:ext uri="{FF2B5EF4-FFF2-40B4-BE49-F238E27FC236}">
                <a16:creationId xmlns:a16="http://schemas.microsoft.com/office/drawing/2014/main" id="{E338B0E3-1CC7-72A9-90C7-2797286724DE}"/>
              </a:ext>
            </a:extLst>
          </p:cNvPr>
          <p:cNvSpPr txBox="1">
            <a:spLocks/>
          </p:cNvSpPr>
          <p:nvPr/>
        </p:nvSpPr>
        <p:spPr>
          <a:xfrm>
            <a:off x="59858" y="1227285"/>
            <a:ext cx="12284543" cy="8402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5400" i="1" dirty="0">
                <a:solidFill>
                  <a:srgbClr val="1F497D"/>
                </a:solidFill>
                <a:latin typeface="+mn-lt"/>
              </a:rPr>
              <a:t>Komunikace k </a:t>
            </a:r>
            <a:r>
              <a:rPr lang="cs-CZ" i="1" dirty="0">
                <a:solidFill>
                  <a:srgbClr val="1F497D"/>
                </a:solidFill>
                <a:latin typeface="+mn-lt"/>
              </a:rPr>
              <a:t>rodinnému</a:t>
            </a:r>
            <a:r>
              <a:rPr lang="cs-CZ" sz="5400" i="1" dirty="0">
                <a:solidFill>
                  <a:srgbClr val="1F497D"/>
                </a:solidFill>
                <a:latin typeface="+mn-lt"/>
              </a:rPr>
              <a:t> domu</a:t>
            </a:r>
          </a:p>
        </p:txBody>
      </p:sp>
      <p:sp>
        <p:nvSpPr>
          <p:cNvPr id="10" name="Zástupný symbol pro obsah 7">
            <a:extLst>
              <a:ext uri="{FF2B5EF4-FFF2-40B4-BE49-F238E27FC236}">
                <a16:creationId xmlns:a16="http://schemas.microsoft.com/office/drawing/2014/main" id="{4BA636E5-8AF6-FC0B-F7DA-3DBA533304CC}"/>
              </a:ext>
            </a:extLst>
          </p:cNvPr>
          <p:cNvSpPr txBox="1">
            <a:spLocks/>
          </p:cNvSpPr>
          <p:nvPr/>
        </p:nvSpPr>
        <p:spPr>
          <a:xfrm>
            <a:off x="12344401" y="2424977"/>
            <a:ext cx="11833416" cy="8402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cs-CZ" sz="5400" i="1" dirty="0">
                <a:solidFill>
                  <a:srgbClr val="1F497D"/>
                </a:solidFill>
                <a:latin typeface="+mn-lt"/>
              </a:rPr>
              <a:t>Místní komunikace</a:t>
            </a:r>
          </a:p>
        </p:txBody>
      </p:sp>
    </p:spTree>
    <p:extLst>
      <p:ext uri="{BB962C8B-B14F-4D97-AF65-F5344CB8AC3E}">
        <p14:creationId xmlns:p14="http://schemas.microsoft.com/office/powerpoint/2010/main" val="3535393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Řešení dopravní infrastruktury na území obce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42171"/>
            <a:ext cx="21595230" cy="451816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600" dirty="0">
                <a:solidFill>
                  <a:srgbClr val="1F497D"/>
                </a:solidFill>
                <a:latin typeface="+mn-lt"/>
              </a:rPr>
              <a:t>Co může obec s daty DI a ZPS DTM dělat?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Pozor na objekt DI „Obvod pozemní komunikace“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Důležitý objekt zachycující skutečný stav „de facto“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Identifikace majetkoprávních zátěží na komunikacích</a:t>
            </a:r>
          </a:p>
        </p:txBody>
      </p:sp>
    </p:spTree>
    <p:extLst>
      <p:ext uri="{BB962C8B-B14F-4D97-AF65-F5344CB8AC3E}">
        <p14:creationId xmlns:p14="http://schemas.microsoft.com/office/powerpoint/2010/main" val="17018227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Řešení majetkoprávních záležitostí obce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42171"/>
            <a:ext cx="21595230" cy="822379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DTM = de facto (skutečný stav)</a:t>
            </a:r>
          </a:p>
          <a:p>
            <a:pPr marL="1706563" indent="-857250">
              <a:buFont typeface="Courier New" panose="02070309020205020404" pitchFamily="49" charset="0"/>
              <a:buChar char="o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Tř. přesnosti = 3 (ZPS)</a:t>
            </a:r>
          </a:p>
          <a:p>
            <a:pPr marL="1706563" indent="-857250">
              <a:buFont typeface="Courier New" panose="02070309020205020404" pitchFamily="49" charset="0"/>
              <a:buChar char="o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Rozsah = vystavěné prostředí kraje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Katastrální mapa = de iure (právní stav)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Můžeme data DTM v KVK využít pro majetkoprávní analýzy?</a:t>
            </a:r>
          </a:p>
          <a:p>
            <a:endParaRPr lang="cs-CZ" sz="6600" dirty="0">
              <a:solidFill>
                <a:srgbClr val="1F497D"/>
              </a:solidFill>
              <a:latin typeface="+mn-lt"/>
            </a:endParaRPr>
          </a:p>
          <a:p>
            <a:pPr marL="857250" indent="-857250">
              <a:buFont typeface="Wingdings" panose="05000000000000000000" pitchFamily="2" charset="2"/>
              <a:buChar char="ü"/>
            </a:pPr>
            <a:r>
              <a:rPr lang="cs-CZ" sz="8000" b="1" dirty="0">
                <a:solidFill>
                  <a:srgbClr val="00A249"/>
                </a:solidFill>
                <a:latin typeface="+mn-lt"/>
              </a:rPr>
              <a:t>ANO</a:t>
            </a:r>
          </a:p>
        </p:txBody>
      </p:sp>
    </p:spTree>
    <p:extLst>
      <p:ext uri="{BB962C8B-B14F-4D97-AF65-F5344CB8AC3E}">
        <p14:creationId xmlns:p14="http://schemas.microsoft.com/office/powerpoint/2010/main" val="12666686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6">
            <a:extLst>
              <a:ext uri="{FF2B5EF4-FFF2-40B4-BE49-F238E27FC236}">
                <a16:creationId xmlns:a16="http://schemas.microsoft.com/office/drawing/2014/main" id="{B1E56B36-A3C0-C783-C27E-E46B48E9CD1D}"/>
              </a:ext>
            </a:extLst>
          </p:cNvPr>
          <p:cNvSpPr txBox="1">
            <a:spLocks/>
          </p:cNvSpPr>
          <p:nvPr/>
        </p:nvSpPr>
        <p:spPr>
          <a:xfrm>
            <a:off x="361758" y="0"/>
            <a:ext cx="21293330" cy="9429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6000" b="1" dirty="0">
                <a:solidFill>
                  <a:srgbClr val="1F497D"/>
                </a:solidFill>
                <a:latin typeface="+mn-lt"/>
              </a:rPr>
              <a:t>Řešení majetkoprávních záležitostí obce</a:t>
            </a:r>
          </a:p>
        </p:txBody>
      </p:sp>
      <p:sp>
        <p:nvSpPr>
          <p:cNvPr id="4" name="Zástupný symbol pro obsah 7">
            <a:extLst>
              <a:ext uri="{FF2B5EF4-FFF2-40B4-BE49-F238E27FC236}">
                <a16:creationId xmlns:a16="http://schemas.microsoft.com/office/drawing/2014/main" id="{37B2D1C6-32AF-52C4-AB5B-BEF3929E0B76}"/>
              </a:ext>
            </a:extLst>
          </p:cNvPr>
          <p:cNvSpPr txBox="1">
            <a:spLocks/>
          </p:cNvSpPr>
          <p:nvPr/>
        </p:nvSpPr>
        <p:spPr>
          <a:xfrm>
            <a:off x="361758" y="1006333"/>
            <a:ext cx="19297842" cy="8402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5400" i="1" dirty="0">
                <a:solidFill>
                  <a:srgbClr val="1F497D"/>
                </a:solidFill>
                <a:latin typeface="+mn-lt"/>
              </a:rPr>
              <a:t>Majetkoprávní zátěže – místní komunikace</a:t>
            </a: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396A2E9A-9CE9-2B39-C1A9-FFF9FCCB66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713" y="1846563"/>
            <a:ext cx="16883452" cy="11774300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7F531902-FA9F-CD6B-35AF-AD93CC79D3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713" y="1846563"/>
            <a:ext cx="16883452" cy="11774300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27A95801-D990-F9F3-6B75-0DF7CE8B8E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713" y="1846563"/>
            <a:ext cx="16883452" cy="1177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9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6">
            <a:extLst>
              <a:ext uri="{FF2B5EF4-FFF2-40B4-BE49-F238E27FC236}">
                <a16:creationId xmlns:a16="http://schemas.microsoft.com/office/drawing/2014/main" id="{B1E56B36-A3C0-C783-C27E-E46B48E9CD1D}"/>
              </a:ext>
            </a:extLst>
          </p:cNvPr>
          <p:cNvSpPr txBox="1">
            <a:spLocks/>
          </p:cNvSpPr>
          <p:nvPr/>
        </p:nvSpPr>
        <p:spPr>
          <a:xfrm>
            <a:off x="361758" y="0"/>
            <a:ext cx="21293330" cy="9429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6000" b="1" dirty="0">
                <a:solidFill>
                  <a:srgbClr val="1F497D"/>
                </a:solidFill>
                <a:latin typeface="+mn-lt"/>
              </a:rPr>
              <a:t>Řešení majetkoprávních záležitostí obce</a:t>
            </a:r>
          </a:p>
        </p:txBody>
      </p:sp>
      <p:sp>
        <p:nvSpPr>
          <p:cNvPr id="4" name="Zástupný symbol pro obsah 7">
            <a:extLst>
              <a:ext uri="{FF2B5EF4-FFF2-40B4-BE49-F238E27FC236}">
                <a16:creationId xmlns:a16="http://schemas.microsoft.com/office/drawing/2014/main" id="{37B2D1C6-32AF-52C4-AB5B-BEF3929E0B76}"/>
              </a:ext>
            </a:extLst>
          </p:cNvPr>
          <p:cNvSpPr txBox="1">
            <a:spLocks/>
          </p:cNvSpPr>
          <p:nvPr/>
        </p:nvSpPr>
        <p:spPr>
          <a:xfrm>
            <a:off x="361758" y="1006333"/>
            <a:ext cx="19297842" cy="8402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5400" i="1" dirty="0">
                <a:solidFill>
                  <a:srgbClr val="1F497D"/>
                </a:solidFill>
                <a:latin typeface="+mn-lt"/>
              </a:rPr>
              <a:t>Majetkoprávní zátěže – místní komunikace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3C5054A8-4D3C-30DF-0B8A-D73F38076D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104" y="1846563"/>
            <a:ext cx="16814146" cy="11725967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8F3633F3-3A12-4995-80A4-E8400C1CC2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104" y="1846563"/>
            <a:ext cx="16814146" cy="11725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970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251EB0-B542-84D9-1F9A-496EB494C9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061" y="1903453"/>
            <a:ext cx="17046289" cy="11812547"/>
          </a:xfrm>
          <a:prstGeom prst="rect">
            <a:avLst/>
          </a:prstGeom>
        </p:spPr>
      </p:pic>
      <p:sp>
        <p:nvSpPr>
          <p:cNvPr id="3" name="Nadpis 6">
            <a:extLst>
              <a:ext uri="{FF2B5EF4-FFF2-40B4-BE49-F238E27FC236}">
                <a16:creationId xmlns:a16="http://schemas.microsoft.com/office/drawing/2014/main" id="{E675CC80-DFAF-7F9B-4F04-465FCF16CB0B}"/>
              </a:ext>
            </a:extLst>
          </p:cNvPr>
          <p:cNvSpPr txBox="1">
            <a:spLocks/>
          </p:cNvSpPr>
          <p:nvPr/>
        </p:nvSpPr>
        <p:spPr>
          <a:xfrm>
            <a:off x="361758" y="0"/>
            <a:ext cx="21293330" cy="9429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6000" b="1" dirty="0">
                <a:solidFill>
                  <a:srgbClr val="1F497D"/>
                </a:solidFill>
                <a:latin typeface="+mn-lt"/>
              </a:rPr>
              <a:t>Řešení majetkoprávních záležitostí obce</a:t>
            </a:r>
          </a:p>
        </p:txBody>
      </p:sp>
      <p:sp>
        <p:nvSpPr>
          <p:cNvPr id="4" name="Zástupný symbol pro obsah 7">
            <a:extLst>
              <a:ext uri="{FF2B5EF4-FFF2-40B4-BE49-F238E27FC236}">
                <a16:creationId xmlns:a16="http://schemas.microsoft.com/office/drawing/2014/main" id="{CED12646-E7FF-7E6B-AFD5-B8C6338FC9B3}"/>
              </a:ext>
            </a:extLst>
          </p:cNvPr>
          <p:cNvSpPr txBox="1">
            <a:spLocks/>
          </p:cNvSpPr>
          <p:nvPr/>
        </p:nvSpPr>
        <p:spPr>
          <a:xfrm>
            <a:off x="361758" y="1006333"/>
            <a:ext cx="12284543" cy="8402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5400" i="1" dirty="0">
                <a:solidFill>
                  <a:srgbClr val="1F497D"/>
                </a:solidFill>
                <a:latin typeface="+mn-lt"/>
              </a:rPr>
              <a:t>Majetkoprávní zátěže - záhumenky</a:t>
            </a:r>
          </a:p>
        </p:txBody>
      </p:sp>
    </p:spTree>
    <p:extLst>
      <p:ext uri="{BB962C8B-B14F-4D97-AF65-F5344CB8AC3E}">
        <p14:creationId xmlns:p14="http://schemas.microsoft.com/office/powerpoint/2010/main" val="21437149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DTM jako referenční podklad pasportů obce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42171"/>
            <a:ext cx="21595230" cy="568873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DTM obsahuje prvky pasportů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Nebo slouží jako podklad pro jejich digitalizaci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DTM snižuje náklady na jejich pořízení a správu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Podrobněji v odpolední sekci</a:t>
            </a:r>
          </a:p>
          <a:p>
            <a:endParaRPr lang="cs-CZ" sz="6600" dirty="0">
              <a:solidFill>
                <a:srgbClr val="1F497D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5412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6"/>
          <p:cNvSpPr txBox="1">
            <a:spLocks/>
          </p:cNvSpPr>
          <p:nvPr/>
        </p:nvSpPr>
        <p:spPr>
          <a:xfrm>
            <a:off x="1033270" y="794094"/>
            <a:ext cx="21293330" cy="13962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sz="8000" b="1" dirty="0">
                <a:solidFill>
                  <a:srgbClr val="1F497D"/>
                </a:solidFill>
                <a:latin typeface="+mn-lt"/>
              </a:rPr>
              <a:t>Podklady pro rozhodovací činnosti</a:t>
            </a:r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731370" y="3242171"/>
            <a:ext cx="21595230" cy="334758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sz="4800" b="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91435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828709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2743063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3657417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4571771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ctr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Koncepční příprava záměrů staveb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Příprava podkladů pro radu/zastupitelstvo obce nebo města</a:t>
            </a:r>
          </a:p>
          <a:p>
            <a:pPr marL="685800" indent="-685800">
              <a:buFont typeface="Wingdings" pitchFamily="2" charset="2"/>
              <a:buChar char="§"/>
            </a:pPr>
            <a:r>
              <a:rPr lang="cs-CZ" sz="6600" dirty="0">
                <a:solidFill>
                  <a:srgbClr val="1F497D"/>
                </a:solidFill>
                <a:latin typeface="+mn-lt"/>
              </a:rPr>
              <a:t>Krizové a mimořádné události</a:t>
            </a:r>
          </a:p>
        </p:txBody>
      </p:sp>
    </p:spTree>
    <p:extLst>
      <p:ext uri="{BB962C8B-B14F-4D97-AF65-F5344CB8AC3E}">
        <p14:creationId xmlns:p14="http://schemas.microsoft.com/office/powerpoint/2010/main" val="29940627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6"/>
          <p:cNvSpPr txBox="1">
            <a:spLocks/>
          </p:cNvSpPr>
          <p:nvPr/>
        </p:nvSpPr>
        <p:spPr>
          <a:xfrm>
            <a:off x="1028123" y="4821382"/>
            <a:ext cx="20776791" cy="3096259"/>
          </a:xfrm>
          <a:prstGeom prst="rect">
            <a:avLst/>
          </a:prstGeom>
        </p:spPr>
        <p:txBody>
          <a:bodyPr>
            <a:noAutofit/>
          </a:bodyPr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b="0" kern="1200">
                <a:solidFill>
                  <a:schemeClr val="bg1">
                    <a:lumMod val="85000"/>
                  </a:schemeClr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pPr algn="ctr"/>
            <a:br>
              <a:rPr lang="cs-CZ" sz="1600" b="1" dirty="0">
                <a:solidFill>
                  <a:srgbClr val="1F497D"/>
                </a:solidFill>
                <a:latin typeface="+mn-lt"/>
              </a:rPr>
            </a:br>
            <a:endParaRPr lang="cs-CZ" sz="1600" b="1" dirty="0">
              <a:solidFill>
                <a:srgbClr val="1F497D"/>
              </a:solidFill>
              <a:latin typeface="+mn-lt"/>
            </a:endParaRPr>
          </a:p>
          <a:p>
            <a:pPr algn="ctr"/>
            <a:endParaRPr lang="cs-CZ" sz="1600" b="1" dirty="0">
              <a:solidFill>
                <a:srgbClr val="1F497D"/>
              </a:solidFill>
              <a:latin typeface="+mn-lt"/>
            </a:endParaRPr>
          </a:p>
          <a:p>
            <a:pPr algn="ctr"/>
            <a:r>
              <a:rPr lang="cs-CZ" sz="8000" b="1" dirty="0">
                <a:solidFill>
                  <a:srgbClr val="1F497D"/>
                </a:solidFill>
                <a:latin typeface="+mn-lt"/>
              </a:rPr>
              <a:t>Diskuse</a:t>
            </a:r>
          </a:p>
        </p:txBody>
      </p:sp>
      <p:pic>
        <p:nvPicPr>
          <p:cNvPr id="2" name="obrázek 1" descr="logo podpis (002)">
            <a:hlinkClick r:id="rId4"/>
            <a:extLst>
              <a:ext uri="{FF2B5EF4-FFF2-40B4-BE49-F238E27FC236}">
                <a16:creationId xmlns:a16="http://schemas.microsoft.com/office/drawing/2014/main" id="{F1B26B2E-4193-B438-2E85-75877E52D34F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717" y="276513"/>
            <a:ext cx="3694247" cy="1552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3">
            <a:extLst>
              <a:ext uri="{FF2B5EF4-FFF2-40B4-BE49-F238E27FC236}">
                <a16:creationId xmlns:a16="http://schemas.microsoft.com/office/drawing/2014/main" id="{EF06B8E8-373C-9D2F-B50F-716121B32B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67417" y="107187"/>
            <a:ext cx="3392877" cy="1811426"/>
          </a:xfrm>
          <a:prstGeom prst="rect">
            <a:avLst/>
          </a:prstGeom>
        </p:spPr>
      </p:pic>
      <p:sp>
        <p:nvSpPr>
          <p:cNvPr id="4" name="Zástupný symbol pro obsah 7">
            <a:extLst>
              <a:ext uri="{FF2B5EF4-FFF2-40B4-BE49-F238E27FC236}">
                <a16:creationId xmlns:a16="http://schemas.microsoft.com/office/drawing/2014/main" id="{E8A62336-93E2-3C95-6429-013A5839AAA0}"/>
              </a:ext>
            </a:extLst>
          </p:cNvPr>
          <p:cNvSpPr txBox="1">
            <a:spLocks/>
          </p:cNvSpPr>
          <p:nvPr/>
        </p:nvSpPr>
        <p:spPr>
          <a:xfrm>
            <a:off x="10181230" y="12593782"/>
            <a:ext cx="11949386" cy="668294"/>
          </a:xfrm>
          <a:prstGeom prst="rect">
            <a:avLst/>
          </a:prstGeom>
        </p:spPr>
        <p:txBody>
          <a:bodyPr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bg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8266" indent="0" algn="ctr">
              <a:spcBef>
                <a:spcPts val="600"/>
              </a:spcBef>
              <a:buNone/>
            </a:pPr>
            <a:r>
              <a:rPr lang="cs-CZ" sz="4400" dirty="0">
                <a:solidFill>
                  <a:srgbClr val="1F497D"/>
                </a:solidFill>
                <a:latin typeface="+mn-lt"/>
              </a:rPr>
              <a:t>Konference DTM Karlovarského kraje, 12.10.2023</a:t>
            </a:r>
          </a:p>
          <a:p>
            <a:pPr marL="58266" indent="0" algn="ctr">
              <a:buFont typeface="Arial" panose="020B0604020202020204" pitchFamily="34" charset="0"/>
              <a:buNone/>
            </a:pPr>
            <a:endParaRPr lang="cs-CZ" sz="4400" dirty="0">
              <a:solidFill>
                <a:srgbClr val="1F497D"/>
              </a:solidFill>
              <a:latin typeface="+mn-lt"/>
            </a:endParaRPr>
          </a:p>
          <a:p>
            <a:pPr marL="58266" indent="0" algn="ctr">
              <a:buFont typeface="Arial" panose="020B0604020202020204" pitchFamily="34" charset="0"/>
              <a:buNone/>
            </a:pPr>
            <a:endParaRPr lang="cs-CZ" sz="3600" dirty="0">
              <a:solidFill>
                <a:schemeClr val="accent1"/>
              </a:solidFill>
            </a:endParaRPr>
          </a:p>
          <a:p>
            <a:pPr algn="ctr"/>
            <a:endParaRPr lang="cs-CZ" sz="3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77925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2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3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4.xml"/></Relationships>
</file>

<file path=customXml/_rels/item1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5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3.xml><?xml version="1.0" encoding="utf-8"?>
<EsriMapsInfo xmlns="ESRI.ArcGIS.Mapping.OfficeIntegration.PowerPointInfo">
  <Version>Version1</Version>
  <RequiresSignIn>False</RequiresSignIn>
</EsriMapsInfo>
</file>

<file path=customXml/item4.xml><?xml version="1.0" encoding="utf-8"?>
<EsriMapsInfo xmlns="ESRI.ArcGIS.Mapping.OfficeIntegration.PowerPointInfo">
  <Version>Version1</Version>
  <RequiresSignIn>False</RequiresSignIn>
</EsriMapsInfo>
</file>

<file path=customXml/item5.xml><?xml version="1.0" encoding="utf-8"?>
<EsriMapsInfo xmlns="ESRI.ArcGIS.Mapping.OfficeIntegration.PowerPointInfo">
  <Version>Version1</Version>
  <RequiresSignIn>False</RequiresSignIn>
</EsriMapsInfo>
</file>

<file path=customXml/item6.xml><?xml version="1.0" encoding="utf-8"?>
<EsriMapsInfo xmlns="ESRI.ArcGIS.Mapping.OfficeIntegration.PowerPointInfo">
  <Version>Version1</Version>
  <RequiresSignIn>False</RequiresSignIn>
</EsriMapsInfo>
</file>

<file path=customXml/item7.xml><?xml version="1.0" encoding="utf-8"?>
<EsriMapsInfo xmlns="ESRI.ArcGIS.Mapping.OfficeIntegration.PowerPointInfo">
  <Version>Version1</Version>
  <RequiresSignIn>False</RequiresSignIn>
</EsriMapsInfo>
</file>

<file path=customXml/item8.xml><?xml version="1.0" encoding="utf-8"?>
<EsriMapsInfo xmlns="ESRI.ArcGIS.Mapping.OfficeIntegration.PowerPointInfo">
  <Version>Version1</Version>
  <RequiresSignIn>False</RequiresSignIn>
</EsriMapsInfo>
</file>

<file path=customXml/item9.xml><?xml version="1.0" encoding="utf-8"?>
<EsriMapsInfo xmlns="ESRI.ArcGIS.Mapping.OfficeIntegration.PowerPointInfo">
  <Version>Version1</Version>
  <RequiresSignIn>False</RequiresSignIn>
</EsriMapsInfo>
</file>

<file path=customXml/item10.xml><?xml version="1.0" encoding="utf-8"?>
<EsriMapsInfo xmlns="ESRI.ArcGIS.Mapping.OfficeIntegration.PowerPointInfo">
  <Version>Version1</Version>
  <RequiresSignIn>False</RequiresSignIn>
</EsriMapsInfo>
</file>

<file path=customXml/item11.xml><?xml version="1.0" encoding="utf-8"?>
<EsriMapsInfo xmlns="ESRI.ArcGIS.Mapping.OfficeIntegration.PowerPointInfo">
  <Version>Version1</Version>
  <RequiresSignIn>False</RequiresSignIn>
</EsriMapsInfo>
</file>

<file path=customXml/item12.xml><?xml version="1.0" encoding="utf-8"?>
<EsriMapsInfo xmlns="ESRI.ArcGIS.Mapping.OfficeIntegration.PowerPointInfo">
  <Version>Version1</Version>
  <RequiresSignIn>False</RequiresSignIn>
</EsriMapsInfo>
</file>

<file path=customXml/item13.xml><?xml version="1.0" encoding="utf-8"?>
<EsriMapsInfo xmlns="ESRI.ArcGIS.Mapping.OfficeIntegration.PowerPointInfo">
  <Version>Version1</Version>
  <RequiresSignIn>False</RequiresSignIn>
</EsriMapsInfo>
</file>

<file path=customXml/item14.xml><?xml version="1.0" encoding="utf-8"?>
<EsriMapsInfo xmlns="ESRI.ArcGIS.Mapping.OfficeIntegration.PowerPointInfo">
  <Version>Version1</Version>
  <RequiresSignIn>False</RequiresSignIn>
</EsriMapsInfo>
</file>

<file path=customXml/item15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8513E4C4-BE4C-44E1-883D-1ABE1672D0A7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4D9DF82C-AB19-496D-8299-9299DA1EDCD7}">
  <ds:schemaRefs>
    <ds:schemaRef ds:uri="ESRI.ArcGIS.Mapping.OfficeIntegration.PowerPointInfo"/>
  </ds:schemaRefs>
</ds:datastoreItem>
</file>

<file path=customXml/itemProps3.xml><?xml version="1.0" encoding="utf-8"?>
<ds:datastoreItem xmlns:ds="http://schemas.openxmlformats.org/officeDocument/2006/customXml" ds:itemID="{6939A1DB-8E4D-4DB0-B09F-66E53B0B1027}">
  <ds:schemaRefs>
    <ds:schemaRef ds:uri="ESRI.ArcGIS.Mapping.OfficeIntegration.PowerPointInfo"/>
  </ds:schemaRefs>
</ds:datastoreItem>
</file>

<file path=customXml/itemProps4.xml><?xml version="1.0" encoding="utf-8"?>
<ds:datastoreItem xmlns:ds="http://schemas.openxmlformats.org/officeDocument/2006/customXml" ds:itemID="{1267E1DB-7993-4390-8343-78F52C751BC4}">
  <ds:schemaRefs>
    <ds:schemaRef ds:uri="ESRI.ArcGIS.Mapping.OfficeIntegration.PowerPointInfo"/>
  </ds:schemaRefs>
</ds:datastoreItem>
</file>

<file path=customXml/itemProps5.xml><?xml version="1.0" encoding="utf-8"?>
<ds:datastoreItem xmlns:ds="http://schemas.openxmlformats.org/officeDocument/2006/customXml" ds:itemID="{2924973A-920C-4896-868E-7F47DA65D5F1}">
  <ds:schemaRefs>
    <ds:schemaRef ds:uri="ESRI.ArcGIS.Mapping.OfficeIntegration.PowerPointInfo"/>
  </ds:schemaRefs>
</ds:datastoreItem>
</file>

<file path=customXml/itemProps6.xml><?xml version="1.0" encoding="utf-8"?>
<ds:datastoreItem xmlns:ds="http://schemas.openxmlformats.org/officeDocument/2006/customXml" ds:itemID="{06B880C0-CDDF-4189-94BC-2CF8F086AF0E}">
  <ds:schemaRefs>
    <ds:schemaRef ds:uri="ESRI.ArcGIS.Mapping.OfficeIntegration.PowerPointInfo"/>
  </ds:schemaRefs>
</ds:datastoreItem>
</file>

<file path=customXml/itemProps7.xml><?xml version="1.0" encoding="utf-8"?>
<ds:datastoreItem xmlns:ds="http://schemas.openxmlformats.org/officeDocument/2006/customXml" ds:itemID="{04A50761-660A-4D63-AA4C-784299A0FF62}">
  <ds:schemaRefs>
    <ds:schemaRef ds:uri="ESRI.ArcGIS.Mapping.OfficeIntegration.PowerPointInfo"/>
  </ds:schemaRefs>
</ds:datastoreItem>
</file>

<file path=customXml/itemProps8.xml><?xml version="1.0" encoding="utf-8"?>
<ds:datastoreItem xmlns:ds="http://schemas.openxmlformats.org/officeDocument/2006/customXml" ds:itemID="{534B6B89-A7C9-433F-A458-4F2FCC01CDB1}">
  <ds:schemaRefs>
    <ds:schemaRef ds:uri="ESRI.ArcGIS.Mapping.OfficeIntegration.PowerPointInfo"/>
  </ds:schemaRefs>
</ds:datastoreItem>
</file>

<file path=customXml/itemProps9.xml><?xml version="1.0" encoding="utf-8"?>
<ds:datastoreItem xmlns:ds="http://schemas.openxmlformats.org/officeDocument/2006/customXml" ds:itemID="{FF28F152-60BF-49A5-AEDF-084AB488179F}">
  <ds:schemaRefs>
    <ds:schemaRef ds:uri="ESRI.ArcGIS.Mapping.OfficeIntegration.PowerPointInfo"/>
  </ds:schemaRefs>
</ds:datastoreItem>
</file>

<file path=customXml/itemProps10.xml><?xml version="1.0" encoding="utf-8"?>
<ds:datastoreItem xmlns:ds="http://schemas.openxmlformats.org/officeDocument/2006/customXml" ds:itemID="{2333895F-7A17-4399-950D-E96123FBF96D}">
  <ds:schemaRefs>
    <ds:schemaRef ds:uri="ESRI.ArcGIS.Mapping.OfficeIntegration.PowerPointInfo"/>
  </ds:schemaRefs>
</ds:datastoreItem>
</file>

<file path=customXml/itemProps11.xml><?xml version="1.0" encoding="utf-8"?>
<ds:datastoreItem xmlns:ds="http://schemas.openxmlformats.org/officeDocument/2006/customXml" ds:itemID="{1D8C6D58-5EF0-456C-8652-81DD7736F352}">
  <ds:schemaRefs>
    <ds:schemaRef ds:uri="ESRI.ArcGIS.Mapping.OfficeIntegration.PowerPointInfo"/>
  </ds:schemaRefs>
</ds:datastoreItem>
</file>

<file path=customXml/itemProps12.xml><?xml version="1.0" encoding="utf-8"?>
<ds:datastoreItem xmlns:ds="http://schemas.openxmlformats.org/officeDocument/2006/customXml" ds:itemID="{E65640C3-06E8-4584-8050-541FA3F57D25}">
  <ds:schemaRefs>
    <ds:schemaRef ds:uri="ESRI.ArcGIS.Mapping.OfficeIntegration.PowerPointInfo"/>
  </ds:schemaRefs>
</ds:datastoreItem>
</file>

<file path=customXml/itemProps13.xml><?xml version="1.0" encoding="utf-8"?>
<ds:datastoreItem xmlns:ds="http://schemas.openxmlformats.org/officeDocument/2006/customXml" ds:itemID="{9428ED85-42F4-481F-BFF3-261760B30E5D}">
  <ds:schemaRefs>
    <ds:schemaRef ds:uri="ESRI.ArcGIS.Mapping.OfficeIntegration.PowerPointInfo"/>
  </ds:schemaRefs>
</ds:datastoreItem>
</file>

<file path=customXml/itemProps14.xml><?xml version="1.0" encoding="utf-8"?>
<ds:datastoreItem xmlns:ds="http://schemas.openxmlformats.org/officeDocument/2006/customXml" ds:itemID="{EB6962E8-5FBF-47BD-A92F-2A813060DB71}">
  <ds:schemaRefs>
    <ds:schemaRef ds:uri="ESRI.ArcGIS.Mapping.OfficeIntegration.PowerPointInfo"/>
  </ds:schemaRefs>
</ds:datastoreItem>
</file>

<file path=customXml/itemProps15.xml><?xml version="1.0" encoding="utf-8"?>
<ds:datastoreItem xmlns:ds="http://schemas.openxmlformats.org/officeDocument/2006/customXml" ds:itemID="{8565B77A-39DA-46E0-AB2A-6612034D6A60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5186</TotalTime>
  <Words>768</Words>
  <Application>Microsoft Office PowerPoint</Application>
  <PresentationFormat>Vlastní</PresentationFormat>
  <Paragraphs>152</Paragraphs>
  <Slides>23</Slides>
  <Notes>23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Courier New</vt:lpstr>
      <vt:lpstr>Wingdings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Vladimír Zenkl</dc:creator>
  <cp:lastModifiedBy>Vondráček</cp:lastModifiedBy>
  <cp:revision>559</cp:revision>
  <cp:lastPrinted>2016-11-02T06:11:43Z</cp:lastPrinted>
  <dcterms:created xsi:type="dcterms:W3CDTF">2016-09-02T07:32:11Z</dcterms:created>
  <dcterms:modified xsi:type="dcterms:W3CDTF">2023-10-09T14:20:44Z</dcterms:modified>
</cp:coreProperties>
</file>