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5" r:id="rId1"/>
  </p:sldMasterIdLst>
  <p:notesMasterIdLst>
    <p:notesMasterId r:id="rId31"/>
  </p:notesMasterIdLst>
  <p:sldIdLst>
    <p:sldId id="328" r:id="rId2"/>
    <p:sldId id="329" r:id="rId3"/>
    <p:sldId id="331" r:id="rId4"/>
    <p:sldId id="332" r:id="rId5"/>
    <p:sldId id="353" r:id="rId6"/>
    <p:sldId id="335" r:id="rId7"/>
    <p:sldId id="354" r:id="rId8"/>
    <p:sldId id="355" r:id="rId9"/>
    <p:sldId id="356" r:id="rId10"/>
    <p:sldId id="357" r:id="rId11"/>
    <p:sldId id="358" r:id="rId12"/>
    <p:sldId id="360" r:id="rId13"/>
    <p:sldId id="361" r:id="rId14"/>
    <p:sldId id="362" r:id="rId15"/>
    <p:sldId id="363" r:id="rId16"/>
    <p:sldId id="364" r:id="rId17"/>
    <p:sldId id="365" r:id="rId18"/>
    <p:sldId id="366" r:id="rId19"/>
    <p:sldId id="367" r:id="rId20"/>
    <p:sldId id="368" r:id="rId21"/>
    <p:sldId id="369" r:id="rId22"/>
    <p:sldId id="352" r:id="rId23"/>
    <p:sldId id="370" r:id="rId24"/>
    <p:sldId id="375" r:id="rId25"/>
    <p:sldId id="371" r:id="rId26"/>
    <p:sldId id="372" r:id="rId27"/>
    <p:sldId id="373" r:id="rId28"/>
    <p:sldId id="374" r:id="rId29"/>
    <p:sldId id="267" r:id="rId30"/>
  </p:sldIdLst>
  <p:sldSz cx="9144000" cy="5143500" type="screen16x9"/>
  <p:notesSz cx="6858000" cy="9144000"/>
  <p:embeddedFontLst>
    <p:embeddedFont>
      <p:font typeface="Neue Haas Grotesk Text Pro" panose="020B0504020202020204" pitchFamily="34" charset="-18"/>
      <p:regular r:id="rId32"/>
      <p:bold r:id="rId33"/>
    </p:embeddedFont>
    <p:embeddedFont>
      <p:font typeface="Raleway" pitchFamily="2" charset="-18"/>
      <p:regular r:id="rId34"/>
      <p:bold r:id="rId35"/>
      <p:italic r:id="rId36"/>
      <p:boldItalic r:id="rId37"/>
    </p:embeddedFont>
    <p:embeddedFont>
      <p:font typeface="Raleway Medium" pitchFamily="2" charset="-18"/>
      <p:regular r:id="rId38"/>
      <p:bold r:id="rId39"/>
      <p:italic r:id="rId40"/>
      <p:boldItalic r:id="rId41"/>
    </p:embeddedFont>
    <p:embeddedFont>
      <p:font typeface="Raleway SemiBold" pitchFamily="2" charset="-18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970">
          <p15:clr>
            <a:srgbClr val="747775"/>
          </p15:clr>
        </p15:guide>
        <p15:guide id="2" orient="horz" pos="3005">
          <p15:clr>
            <a:srgbClr val="747775"/>
          </p15:clr>
        </p15:guide>
        <p15:guide id="3" pos="1907">
          <p15:clr>
            <a:srgbClr val="747775"/>
          </p15:clr>
        </p15:guide>
        <p15:guide id="4" orient="horz" pos="328">
          <p15:clr>
            <a:srgbClr val="747775"/>
          </p15:clr>
        </p15:guide>
        <p15:guide id="5" pos="196">
          <p15:clr>
            <a:srgbClr val="747775"/>
          </p15:clr>
        </p15:guide>
        <p15:guide id="6" orient="horz" pos="2857">
          <p15:clr>
            <a:srgbClr val="747775"/>
          </p15:clr>
        </p15:guide>
        <p15:guide id="7" orient="horz" pos="1114">
          <p15:clr>
            <a:srgbClr val="747775"/>
          </p15:clr>
        </p15:guide>
        <p15:guide id="8" pos="673">
          <p15:clr>
            <a:srgbClr val="747775"/>
          </p15:clr>
        </p15:guide>
        <p15:guide id="9" orient="horz" pos="221">
          <p15:clr>
            <a:srgbClr val="747775"/>
          </p15:clr>
        </p15:guide>
        <p15:guide id="10" orient="horz" pos="808">
          <p15:clr>
            <a:srgbClr val="747775"/>
          </p15:clr>
        </p15:guide>
        <p15:guide id="11">
          <p15:clr>
            <a:srgbClr val="747775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tyáš Smutný" initials="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748F181-0B6F-419D-A6B6-3B0B769AA930}">
  <a:tblStyle styleId="{5748F181-0B6F-419D-A6B6-3B0B769AA93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96" y="228"/>
      </p:cViewPr>
      <p:guideLst>
        <p:guide orient="horz" pos="970"/>
        <p:guide orient="horz" pos="3005"/>
        <p:guide pos="1907"/>
        <p:guide orient="horz" pos="328"/>
        <p:guide pos="196"/>
        <p:guide orient="horz" pos="2857"/>
        <p:guide orient="horz" pos="1114"/>
        <p:guide pos="673"/>
        <p:guide orient="horz" pos="221"/>
        <p:guide orient="horz" pos="808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87f8dc5b23_0_16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287f8dc5b23_0_16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8869758c50_0_7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28869758c50_0_7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Font typeface="Raleway SemiBold"/>
              <a:buNone/>
              <a:defRPr sz="5200"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>
                <a:latin typeface="Raleway"/>
                <a:ea typeface="Raleway"/>
                <a:cs typeface="Raleway"/>
                <a:sym typeface="Ralew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16" name="Google Shape;16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21" name="Google Shape;21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335075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31" name="Google Shape;3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36" name="Google Shape;36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40" name="Google Shape;40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47" name="Google Shape;47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1" name="Google Shape;51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6" name="Google Shape;56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9" name="Google Shape;59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3" cy="514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2">
  <p:cSld name="BLANK_2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3" cy="514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2 1 1">
  <p:cSld name="BLANK_2_1_1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71" name="Google Shape;71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8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2 1 1 1">
  <p:cSld name="BLANK_2_1_1_1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74" name="Google Shape;74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8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1">
  <p:cSld name="BLANK_1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77" name="Google Shape;77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3" cy="514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aleway"/>
              <a:buChar char="●"/>
              <a:defRPr sz="1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○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■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●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○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■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●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○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■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0" r:id="rId11"/>
    <p:sldLayoutId id="2147483662" r:id="rId12"/>
    <p:sldLayoutId id="2147483663" r:id="rId13"/>
    <p:sldLayoutId id="2147483664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uzk.cz/DMVS/Legislativa.asp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8.png"/><Relationship Id="rId4" Type="http://schemas.openxmlformats.org/officeDocument/2006/relationships/hyperlink" Target="https://www.e-sbirka.cz/sb/2024/140?zalozka=text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tm.kr-karlovarsky.cms2.cz/" TargetMode="External"/><Relationship Id="rId2" Type="http://schemas.openxmlformats.org/officeDocument/2006/relationships/hyperlink" Target="https://dtm.kr-karlovarsky.cz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hyperlink" Target="https://dtm.kr-karlovarsky.cz/portal/moduly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mmr.gov.cz/cs/caste-dotazy/stavebnirad/" TargetMode="Externa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dtmwiki.kr-zlinsky.cz/02_sprava/01_prijem_dat/09_developer" TargetMode="Externa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dtm.kr-karlovarsky.cms2.cz/-/stav-urad-ti" TargetMode="External"/><Relationship Id="rId2" Type="http://schemas.openxmlformats.org/officeDocument/2006/relationships/hyperlink" Target="https://dtm.kr-karlovarsky.cms2.cz/-/stav-urad-zps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dtm.kr-karlovarsky.cms2.cz/-/stav-urad-di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p.cz/sqw/sbirka.sqw?O=9&amp;T=656" TargetMode="Externa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90055" y="117765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9"/>
          <p:cNvSpPr txBox="1">
            <a:spLocks noGrp="1"/>
          </p:cNvSpPr>
          <p:nvPr>
            <p:ph type="ctrTitle"/>
          </p:nvPr>
        </p:nvSpPr>
        <p:spPr>
          <a:xfrm>
            <a:off x="453738" y="1525296"/>
            <a:ext cx="8056418" cy="2092908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Digitální technická mapa</a:t>
            </a: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Karlovarského kraje</a:t>
            </a: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- stavební úřady  </a:t>
            </a:r>
            <a:endParaRPr b="1" dirty="0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>
            <a:spLocks noGrp="1"/>
          </p:cNvSpPr>
          <p:nvPr>
            <p:ph type="title" idx="4294967295"/>
          </p:nvPr>
        </p:nvSpPr>
        <p:spPr>
          <a:xfrm>
            <a:off x="311700" y="416433"/>
            <a:ext cx="7103617" cy="55523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700" dirty="0">
                <a:solidFill>
                  <a:srgbClr val="312682"/>
                </a:solidFill>
              </a:rPr>
              <a:t>Legislativa</a:t>
            </a:r>
            <a:endParaRPr dirty="0">
              <a:solidFill>
                <a:srgbClr val="312682"/>
              </a:solidFill>
            </a:endParaRPr>
          </a:p>
        </p:txBody>
      </p:sp>
      <p:sp>
        <p:nvSpPr>
          <p:cNvPr id="149" name="Google Shape;149;p27"/>
          <p:cNvSpPr txBox="1"/>
          <p:nvPr/>
        </p:nvSpPr>
        <p:spPr>
          <a:xfrm>
            <a:off x="311700" y="4583550"/>
            <a:ext cx="3643200" cy="15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800" dirty="0">
                <a:solidFill>
                  <a:srgbClr val="312682"/>
                </a:solidFill>
                <a:latin typeface="Raleway"/>
                <a:ea typeface="Raleway"/>
                <a:cs typeface="Raleway"/>
                <a:sym typeface="Raleway"/>
              </a:rPr>
              <a:t>zdroj: </a:t>
            </a:r>
            <a:r>
              <a:rPr lang="cs-CZ" sz="800" dirty="0">
                <a:solidFill>
                  <a:srgbClr val="312682"/>
                </a:solidFill>
                <a:latin typeface="Raleway"/>
                <a:ea typeface="Raleway"/>
                <a:cs typeface="Raleway"/>
                <a:sym typeface="Raleway"/>
              </a:rPr>
              <a:t>Analýza 123456</a:t>
            </a:r>
            <a:endParaRPr sz="800" dirty="0">
              <a:solidFill>
                <a:srgbClr val="312682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312682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51" name="Google Shape;151;p27"/>
          <p:cNvSpPr txBox="1">
            <a:spLocks noGrp="1"/>
          </p:cNvSpPr>
          <p:nvPr>
            <p:ph type="body" idx="4294967295"/>
          </p:nvPr>
        </p:nvSpPr>
        <p:spPr>
          <a:xfrm>
            <a:off x="235500" y="1551708"/>
            <a:ext cx="4142536" cy="25323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endParaRPr lang="cs-CZ" sz="1300" b="1" dirty="0">
              <a:solidFill>
                <a:srgbClr val="312682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Zákon č. 88/2023 Sb</a:t>
            </a:r>
            <a:r>
              <a:rPr lang="cs-CZ" sz="1300" b="1" dirty="0">
                <a:solidFill>
                  <a:srgbClr val="312682"/>
                </a:solidFill>
              </a:rPr>
              <a:t>. </a:t>
            </a: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Kterým se mění zákon č. 200/1994 o zeměměřictví</a:t>
            </a: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ea typeface="Raleway Medium"/>
              <a:cs typeface="Raleway Medium"/>
              <a:sym typeface="Raleway Medium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Vyhláška č. 140/2024 Sb.</a:t>
            </a:r>
            <a:r>
              <a:rPr lang="cs-CZ" sz="1300" b="1" dirty="0">
                <a:solidFill>
                  <a:srgbClr val="312682"/>
                </a:solidFill>
              </a:rPr>
              <a:t> 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Vyhláška, kterou se mění Vyhláška o digitální technické mapě kraje </a:t>
            </a:r>
            <a:r>
              <a:rPr lang="cs-CZ" sz="1300" u="sng" dirty="0">
                <a:solidFill>
                  <a:srgbClr val="312682"/>
                </a:solidFill>
                <a:latin typeface="Raleway Medium" pitchFamily="2" charset="-1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č. 393/2020 Sb.</a:t>
            </a:r>
            <a:r>
              <a:rPr lang="cs-CZ" sz="1300" u="sng" dirty="0">
                <a:solidFill>
                  <a:srgbClr val="312682"/>
                </a:solidFill>
                <a:latin typeface="Raleway Medium" pitchFamily="2" charset="-18"/>
              </a:rPr>
              <a:t>, </a:t>
            </a:r>
          </a:p>
          <a:p>
            <a:pPr marL="0" marR="0" lvl="0" indent="0" algn="l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18"/>
              <a:buFont typeface="Raleway"/>
              <a:buNone/>
              <a:tabLst/>
              <a:defRPr/>
            </a:pPr>
            <a:endParaRPr kumimoji="0" lang="cs-CZ" sz="1300" b="1" i="0" u="none" strike="noStrike" kern="0" cap="none" spc="0" normalizeH="0" baseline="0" noProof="0" dirty="0">
              <a:ln>
                <a:noFill/>
              </a:ln>
              <a:solidFill>
                <a:srgbClr val="312682"/>
              </a:solidFill>
              <a:effectLst/>
              <a:uLnTx/>
              <a:uFillTx/>
              <a:latin typeface="Raleway"/>
              <a:sym typeface="Raleway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18"/>
              <a:buFont typeface="Raleway"/>
              <a:buNone/>
              <a:tabLst/>
              <a:defRPr/>
            </a:pPr>
            <a:endParaRPr lang="cs-CZ" sz="1300" b="1" dirty="0">
              <a:solidFill>
                <a:srgbClr val="312682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18"/>
              <a:buFont typeface="Raleway"/>
              <a:buNone/>
              <a:tabLst/>
              <a:defRPr/>
            </a:pPr>
            <a:r>
              <a:rPr kumimoji="0" lang="cs-CZ" sz="1300" b="1" i="0" u="none" strike="noStrike" kern="0" cap="none" spc="0" normalizeH="0" baseline="0" noProof="0" dirty="0">
                <a:ln>
                  <a:noFill/>
                </a:ln>
                <a:solidFill>
                  <a:srgbClr val="312682"/>
                </a:solidFill>
                <a:effectLst/>
                <a:uLnTx/>
                <a:uFillTx/>
                <a:latin typeface="Raleway"/>
                <a:sym typeface="Raleway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ČÚZK - Právní předpisy (cuzk.cz)</a:t>
            </a: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endParaRPr lang="cs-CZ" sz="1300" b="1" dirty="0">
              <a:solidFill>
                <a:srgbClr val="312682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endParaRPr lang="cs-CZ" sz="1300" b="1" dirty="0">
              <a:solidFill>
                <a:srgbClr val="312682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br>
              <a:rPr lang="cs-CZ" sz="1300" b="1" dirty="0">
                <a:solidFill>
                  <a:srgbClr val="312682"/>
                </a:solidFill>
              </a:rPr>
            </a:br>
            <a:endParaRPr lang="cs-CZ" sz="1300" b="1" dirty="0">
              <a:solidFill>
                <a:srgbClr val="312682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endParaRPr lang="cs-CZ" sz="1300" b="1" dirty="0">
              <a:solidFill>
                <a:srgbClr val="312682"/>
              </a:solidFill>
              <a:sym typeface="Raleway Medium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14F3CEF-19A8-23DE-914F-6A3A567963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137827"/>
            <a:ext cx="4253346" cy="312244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27328129-A9F3-484F-92E4-C2A8D0C4DFCE}"/>
              </a:ext>
            </a:extLst>
          </p:cNvPr>
          <p:cNvSpPr txBox="1">
            <a:spLocks/>
          </p:cNvSpPr>
          <p:nvPr/>
        </p:nvSpPr>
        <p:spPr>
          <a:xfrm>
            <a:off x="311700" y="445025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2500" dirty="0">
                <a:solidFill>
                  <a:srgbClr val="312682"/>
                </a:solidFill>
              </a:rPr>
              <a:t>IS DMVS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21D63D3-DEDF-4061-8CE8-CA9DD6037026}"/>
              </a:ext>
            </a:extLst>
          </p:cNvPr>
          <p:cNvSpPr txBox="1"/>
          <p:nvPr/>
        </p:nvSpPr>
        <p:spPr>
          <a:xfrm>
            <a:off x="427165" y="1148005"/>
            <a:ext cx="825270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>
                <a:solidFill>
                  <a:srgbClr val="312682"/>
                </a:solidFill>
                <a:latin typeface="Raleway"/>
                <a:sym typeface="Raleway"/>
              </a:rPr>
              <a:t>Informační systém Digitální mapy veřejné správy je připravován Českým úřadem zeměměřickým a katastrálním.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Vytvoření společného rozhraní pro zobrazení katastrální mapy, </a:t>
            </a:r>
            <a:r>
              <a:rPr lang="cs-CZ" sz="1300" dirty="0" err="1">
                <a:solidFill>
                  <a:srgbClr val="312682"/>
                </a:solidFill>
                <a:latin typeface="Raleway Medium" pitchFamily="2" charset="-18"/>
                <a:sym typeface="Raleway"/>
              </a:rPr>
              <a:t>ortofotomapy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 a digitálních technických map krajů.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Vytvoření jednotného rozhraní pro předávání údajů k aktualizaci digitálních map krajů.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Vedení seznamu vlastníků, provozovatelů a správců dopravní technické infrastruktury.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Vedení seznamu editorů digitálních technických map krajů.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396208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640C7B-7C87-4C14-B589-12199A115D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248" y="295150"/>
            <a:ext cx="3901017" cy="2447056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335850D-2D3B-4724-A8D1-A449160FE5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927" y="1741336"/>
            <a:ext cx="6559825" cy="3088108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09026DF-4B96-46DB-94F4-3A02D9760AB1}"/>
              </a:ext>
            </a:extLst>
          </p:cNvPr>
          <p:cNvSpPr txBox="1"/>
          <p:nvPr/>
        </p:nvSpPr>
        <p:spPr>
          <a:xfrm>
            <a:off x="4301656" y="295150"/>
            <a:ext cx="4038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>
                <a:solidFill>
                  <a:srgbClr val="312682"/>
                </a:solidFill>
                <a:latin typeface="Raleway" panose="020B0604020202020204" charset="-18"/>
                <a:sym typeface="Raleway SemiBold"/>
              </a:rPr>
              <a:t>Portal</a:t>
            </a:r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  <a:sym typeface="Raleway SemiBold"/>
              </a:rPr>
              <a:t> DMVS – https://dmvs.cuzk.gov.cz/portal</a:t>
            </a:r>
          </a:p>
        </p:txBody>
      </p:sp>
    </p:spTree>
    <p:extLst>
      <p:ext uri="{BB962C8B-B14F-4D97-AF65-F5344CB8AC3E}">
        <p14:creationId xmlns:p14="http://schemas.microsoft.com/office/powerpoint/2010/main" val="1088566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0FFA5-B5AA-0387-11AC-BCCF0A258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4D19A32E-70D0-1BFC-6A28-E14AA3549E7D}"/>
              </a:ext>
            </a:extLst>
          </p:cNvPr>
          <p:cNvSpPr txBox="1">
            <a:spLocks/>
          </p:cNvSpPr>
          <p:nvPr/>
        </p:nvSpPr>
        <p:spPr>
          <a:xfrm>
            <a:off x="311700" y="445025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2500" dirty="0">
                <a:solidFill>
                  <a:srgbClr val="312682"/>
                </a:solidFill>
              </a:rPr>
              <a:t>IS DTM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0581C0-A285-9FD3-A38E-81DAEA8098F8}"/>
              </a:ext>
            </a:extLst>
          </p:cNvPr>
          <p:cNvSpPr txBox="1"/>
          <p:nvPr/>
        </p:nvSpPr>
        <p:spPr>
          <a:xfrm>
            <a:off x="427165" y="1148005"/>
            <a:ext cx="8252708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>
                <a:solidFill>
                  <a:srgbClr val="312682"/>
                </a:solidFill>
                <a:latin typeface="Raleway"/>
                <a:sym typeface="Raleway"/>
              </a:rPr>
              <a:t>Informační systém Digitální technické map Karlovarského kraje.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§4b zákona č. 200/1994Sb., o zeměměřictví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Vyhláška č.393/2020 Sb., v platném znění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Přenesený výkon státní správy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Správce DTM kraje je krajský úřad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Má pevný obsah a strukturu</a:t>
            </a:r>
          </a:p>
          <a:p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	</a:t>
            </a:r>
          </a:p>
          <a:p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1) Základní prostorová situace (ZPS) – </a:t>
            </a: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edituje kraj</a:t>
            </a:r>
          </a:p>
          <a:p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2) Objekty a zařízení DI a TI – </a:t>
            </a: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editují vlastníci DI a TI  </a:t>
            </a:r>
          </a:p>
          <a:p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Editor odpovídá za správnost, úplnost a aktuálnost zapisovaných údajů.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367559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4A86C6-A2EC-C626-F0C1-7433048A4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982" y="445025"/>
            <a:ext cx="8137211" cy="816216"/>
          </a:xfrm>
        </p:spPr>
        <p:txBody>
          <a:bodyPr>
            <a:normAutofit/>
          </a:bodyPr>
          <a:lstStyle/>
          <a:p>
            <a:r>
              <a:rPr lang="cs-CZ" sz="1800" b="1" dirty="0">
                <a:solidFill>
                  <a:srgbClr val="312682"/>
                </a:solidFill>
              </a:rPr>
              <a:t>DTM Karlovarského kraje –                       </a:t>
            </a:r>
            <a:r>
              <a:rPr lang="cs-CZ" sz="1600" b="1" dirty="0">
                <a:solidFill>
                  <a:srgbClr val="31268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https://dtm.kr-karlovarsky.cz</a:t>
            </a:r>
            <a:br>
              <a:rPr lang="cs-CZ" sz="2400" b="1" dirty="0">
                <a:solidFill>
                  <a:srgbClr val="312682"/>
                </a:solidFill>
              </a:rPr>
            </a:br>
            <a:r>
              <a:rPr lang="cs-CZ" sz="1600" b="1" dirty="0">
                <a:solidFill>
                  <a:srgbClr val="312682"/>
                </a:solidFill>
              </a:rPr>
              <a:t>DTM Karlovarského kraje – krajský úřad        </a:t>
            </a:r>
            <a:r>
              <a:rPr lang="cs-CZ" sz="1600" b="1" dirty="0">
                <a:solidFill>
                  <a:srgbClr val="31268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https://dtm.kr-karlovarsky.cms2.cz</a:t>
            </a:r>
            <a:endParaRPr lang="cs-CZ" sz="1600" b="1" dirty="0">
              <a:solidFill>
                <a:srgbClr val="312682"/>
              </a:solidFill>
            </a:endParaRP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BD18F2B-1F55-2EF0-0F0E-23965E8F37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6982" y="1188814"/>
            <a:ext cx="8395882" cy="911852"/>
          </a:xfrm>
        </p:spPr>
        <p:txBody>
          <a:bodyPr>
            <a:normAutofit/>
          </a:bodyPr>
          <a:lstStyle/>
          <a:p>
            <a:pPr marL="0" indent="0" algn="just" defTabSz="914400" eaLnBrk="1" fontAlgn="auto" latinLnBrk="0" hangingPunct="1">
              <a:lnSpc>
                <a:spcPct val="95000"/>
              </a:lnSpc>
              <a:buSzPts val="1018"/>
              <a:buNone/>
              <a:tabLst/>
              <a:defRPr/>
            </a:pPr>
            <a:r>
              <a:rPr lang="cs-CZ" sz="1300" b="1" dirty="0">
                <a:solidFill>
                  <a:srgbClr val="31268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Digitální technická mapa Karlovarského kraje</a:t>
            </a:r>
            <a:r>
              <a:rPr lang="cs-CZ" sz="1300" b="1" dirty="0">
                <a:solidFill>
                  <a:srgbClr val="312682"/>
                </a:solidFill>
              </a:rPr>
              <a:t> – 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digitální technická mapa je vedena pro území kraje. Správcem DTM kraje je krajský úřad v přenesené působnosti. Je zdrojem informací sloužící zejména pro účely územního plánování, přípravy, umisťování, povolování a provádění staveb.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E81DFA6-2163-B118-9B10-18D466E4EC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5345" y="1907628"/>
            <a:ext cx="5639110" cy="300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78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F40CB-8760-2BDB-8291-710E7975A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C58A02-759B-17C9-81F7-A4BFC6400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982" y="445025"/>
            <a:ext cx="8137211" cy="572700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</a:rPr>
              <a:t>Údaje o dopravní a technické infrastruktuře DTM KK</a:t>
            </a:r>
          </a:p>
        </p:txBody>
      </p:sp>
      <p:pic>
        <p:nvPicPr>
          <p:cNvPr id="10" name="Obrázek 9" descr="Obsah obrázku text, snímek obrazovky, číslo, software&#10;&#10;Popis byl vytvořen automaticky">
            <a:extLst>
              <a:ext uri="{FF2B5EF4-FFF2-40B4-BE49-F238E27FC236}">
                <a16:creationId xmlns:a16="http://schemas.microsoft.com/office/drawing/2014/main" id="{E6B7A303-93D8-5117-D9AB-D85CB6E4E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553" y="2003567"/>
            <a:ext cx="6457282" cy="305086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AC188B9F-2BB5-04FF-7E0B-EF3035AA50CE}"/>
              </a:ext>
            </a:extLst>
          </p:cNvPr>
          <p:cNvSpPr txBox="1"/>
          <p:nvPr/>
        </p:nvSpPr>
        <p:spPr>
          <a:xfrm>
            <a:off x="186982" y="1049460"/>
            <a:ext cx="758321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Stavby vkládané do DTM od 1.7.2024 musí být ve 3.tř. přesnosti (polohová přesnost 14cm, přesnost ve výšce 12 cm)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Změny dat do DTM vkládá AZI autorizovaný zeměměřický inženýr dle § 12 odst. 1 písm. c)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Editor dat  TI/DI zodpovídá za správnost, úplnost a aktuálnost dat. </a:t>
            </a:r>
          </a:p>
        </p:txBody>
      </p:sp>
    </p:spTree>
    <p:extLst>
      <p:ext uri="{BB962C8B-B14F-4D97-AF65-F5344CB8AC3E}">
        <p14:creationId xmlns:p14="http://schemas.microsoft.com/office/powerpoint/2010/main" val="4173317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3DA3B-724F-BF49-1AA7-CB60ED6D6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AA304194-87B8-91F7-3614-63361074420A}"/>
              </a:ext>
            </a:extLst>
          </p:cNvPr>
          <p:cNvSpPr txBox="1">
            <a:spLocks/>
          </p:cNvSpPr>
          <p:nvPr/>
        </p:nvSpPr>
        <p:spPr>
          <a:xfrm>
            <a:off x="458970" y="478361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8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b="1" dirty="0">
                <a:solidFill>
                  <a:srgbClr val="312682"/>
                </a:solidFill>
                <a:latin typeface="Raleway" panose="020B0604020202020204" charset="-18"/>
              </a:rPr>
              <a:t>PORTAL DMVS - Zjištění správců DTI</a:t>
            </a: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D81193C-BA33-3663-CCE3-818F28F75A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442" y="858311"/>
            <a:ext cx="7102366" cy="3918641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0B1F897-68D5-34AB-C194-84F8F99221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6498" y="2157713"/>
            <a:ext cx="3101310" cy="229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037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1C67D0-1863-B553-1462-ACD3EC802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3E151F7F-9A3B-EF56-EC4F-AFD3CC04D90D}"/>
              </a:ext>
            </a:extLst>
          </p:cNvPr>
          <p:cNvSpPr txBox="1">
            <a:spLocks/>
          </p:cNvSpPr>
          <p:nvPr/>
        </p:nvSpPr>
        <p:spPr>
          <a:xfrm>
            <a:off x="458970" y="478361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8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b="1" dirty="0">
                <a:solidFill>
                  <a:srgbClr val="312682"/>
                </a:solidFill>
                <a:latin typeface="Raleway" panose="020B0604020202020204" charset="-18"/>
              </a:rPr>
              <a:t>PORTAL DMVS - Zjištění správců DTI</a:t>
            </a: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4" name="Obrázek 3" descr="Obsah obrázku text, mapa, snímek obrazovky, diagram&#10;&#10;Popis byl vytvořen automaticky">
            <a:extLst>
              <a:ext uri="{FF2B5EF4-FFF2-40B4-BE49-F238E27FC236}">
                <a16:creationId xmlns:a16="http://schemas.microsoft.com/office/drawing/2014/main" id="{63791018-4E3F-538D-8428-AEE70972EA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261" y="961697"/>
            <a:ext cx="6164317" cy="3775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79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443BE-3365-4C6E-FE22-2D468ED0C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70424E3E-9A8D-8BFA-DAFC-DD61B7F5C3AD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67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4400" b="1" dirty="0">
                <a:solidFill>
                  <a:srgbClr val="312682"/>
                </a:solidFill>
                <a:latin typeface="Raleway" panose="020B0604020202020204" charset="-18"/>
              </a:rPr>
              <a:t>Vyjádření k sítím DTI</a:t>
            </a: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r>
              <a:rPr lang="cs-CZ" sz="2300" b="1" dirty="0">
                <a:solidFill>
                  <a:srgbClr val="312682"/>
                </a:solidFill>
                <a:latin typeface="Raleway" panose="020B0604020202020204" charset="-18"/>
              </a:rPr>
              <a:t>§ 168 NSZ</a:t>
            </a:r>
          </a:p>
          <a:p>
            <a:endParaRPr lang="cs-CZ" sz="23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r>
              <a:rPr lang="cs-CZ" sz="2300" b="1" dirty="0">
                <a:solidFill>
                  <a:srgbClr val="312682"/>
                </a:solidFill>
                <a:latin typeface="Raleway" panose="020B0604020202020204" charset="-18"/>
              </a:rPr>
              <a:t>Vlastník technické infrastruktury je povinen</a:t>
            </a:r>
          </a:p>
          <a:p>
            <a:endParaRPr lang="cs-CZ" sz="23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2200" b="1" dirty="0">
                <a:solidFill>
                  <a:srgbClr val="312682"/>
                </a:solidFill>
                <a:latin typeface="Raleway" panose="020B0604020202020204" charset="-18"/>
              </a:rPr>
              <a:t>a) vést evidenci technické infrastruktury, která musí obsahovat polohové umístění a ochranu, a v odůvodněných případech, s ohledem na charakter technické infrastruktury, i výškové umístění, </a:t>
            </a:r>
          </a:p>
          <a:p>
            <a:pPr marL="342900" indent="-342900" algn="just">
              <a:buAutoNum type="alphaLcParenR"/>
            </a:pPr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just"/>
            <a:r>
              <a:rPr lang="cs-CZ" sz="2200" b="1" dirty="0">
                <a:solidFill>
                  <a:srgbClr val="312682"/>
                </a:solidFill>
                <a:latin typeface="Raleway" panose="020B0604020202020204" charset="-18"/>
              </a:rPr>
              <a:t>b) sdělit bezplatně každému na žádost údaje o podmínkách napojení, o ochranných a bezpečnostních pásmech a o základních podmínkách provádění činnosti v nich, pokud nejde o technickou infrastrukturu, s níž je příslušné hospodařit Ministerstvo obrany nebo Ministerstvo vnitra. </a:t>
            </a:r>
          </a:p>
          <a:p>
            <a:pPr algn="just"/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l"/>
            <a:r>
              <a:rPr lang="cs-CZ" sz="2200" b="1" dirty="0">
                <a:solidFill>
                  <a:srgbClr val="312682"/>
                </a:solidFill>
                <a:latin typeface="Raleway" panose="020B0604020202020204" charset="-18"/>
              </a:rPr>
              <a:t>Bezplatné sdělení – vydáno MMR </a:t>
            </a:r>
            <a:r>
              <a:rPr lang="cs-CZ" sz="2200" b="1" dirty="0">
                <a:solidFill>
                  <a:srgbClr val="312682"/>
                </a:solidFill>
                <a:latin typeface="Raleway" panose="020B0604020202020204" charset="-18"/>
                <a:hlinkClick r:id="rId2"/>
              </a:rPr>
              <a:t>https://mmr.gov.cz/cs/caste-dotazy/stavebnirad/stanoviska-a-vyjadreni</a:t>
            </a:r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just"/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sz="23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sz="16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527812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5FD37-FA50-1B29-49A5-3F41BFA6D8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00CE630D-FEF8-6C32-14B6-E1F504FD39B4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3700" b="1" dirty="0">
                <a:solidFill>
                  <a:srgbClr val="312682"/>
                </a:solidFill>
                <a:latin typeface="Raleway" panose="020B0604020202020204" charset="-18"/>
              </a:rPr>
              <a:t>ID záznamu v žádosti o vydání kolaudačního rozhodnutí</a:t>
            </a: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Splnění povinnosti editora bezodkladně zapsat změnu údajů DTM dle § 4b odst. 8 zákona č. 200/1994 Sb., o zeměměřictví (</a:t>
            </a:r>
            <a:r>
              <a:rPr lang="cs-CZ" sz="1800" b="0" i="0" u="none" strike="noStrike" baseline="0" dirty="0" err="1">
                <a:solidFill>
                  <a:srgbClr val="003E7D"/>
                </a:solidFill>
                <a:latin typeface="Arial" panose="020B0604020202020204" pitchFamily="34" charset="0"/>
              </a:rPr>
              <a:t>Zzem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):</a:t>
            </a: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„Dojde-li ke změně údajů podle odstavce 4 písm. a),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editor bezodkladně změnu zapíše prostřednictvím jednotného rozhraní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do digitální technické mapy kraje. Dojde-li ke změně údajů podle odstavce 4 písm. b), </a:t>
            </a:r>
            <a:r>
              <a:rPr lang="cs-CZ" sz="1800" b="1" i="0" u="none" strike="noStrike" baseline="0" dirty="0">
                <a:solidFill>
                  <a:srgbClr val="00AFEF"/>
                </a:solidFill>
                <a:latin typeface="Arial" panose="020B0604020202020204" pitchFamily="34" charset="0"/>
              </a:rPr>
              <a:t>editor zapíše změnu bezodkladně poté, co mu budou předány podklady pro její zápis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.”</a:t>
            </a:r>
          </a:p>
          <a:p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Splnění této povinnosti stavebník dokládá dle § 230 a §232 SZ stavebnímu úřadu doložením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identifikátoru záznamu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endParaRPr lang="cs-CZ" sz="22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sz="23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sz="1600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5622863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A14E9-A7F8-E0E1-83E4-8E432421A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495C90DC-EB64-F694-A8FD-119AF6F0B5A0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2100" b="1" dirty="0">
                <a:solidFill>
                  <a:srgbClr val="312682"/>
                </a:solidFill>
                <a:latin typeface="Raleway" panose="020B0604020202020204" charset="-18"/>
              </a:rPr>
              <a:t>ID záznamu v žádosti o vydání kolaudačního rozhodnutí</a:t>
            </a: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byly zapsány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změny týkající se obsahu DTM kraje</a:t>
            </a: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zapsat (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přímo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) lze jen údaje o 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dopravní a technické infrastruktuře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nebo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AFEF"/>
                </a:solidFill>
                <a:latin typeface="Arial" panose="020B0604020202020204" pitchFamily="34" charset="0"/>
              </a:rPr>
              <a:t>předány podklady pro jejich zápis</a:t>
            </a:r>
            <a:r>
              <a:rPr lang="cs-CZ" sz="180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pokud jsou údaje o stavbě obsahem DTM kraje</a:t>
            </a: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předána GAD k zapracování změn </a:t>
            </a:r>
            <a:r>
              <a:rPr lang="cs-CZ" sz="1800" b="1" i="0" u="none" strike="noStrike" baseline="0" dirty="0">
                <a:solidFill>
                  <a:srgbClr val="00AFEF"/>
                </a:solidFill>
                <a:latin typeface="Arial" panose="020B0604020202020204" pitchFamily="34" charset="0"/>
              </a:rPr>
              <a:t>ZPS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vyvolaných stavebníkem při realizaci jeho záměru.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6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Pozn. </a:t>
            </a:r>
          </a:p>
          <a:p>
            <a:r>
              <a:rPr lang="cs-CZ" sz="16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Změny stavebník zapíše “BEZODKLADNĚ” dle § 4b odst. 8 zeměměřického zákona</a:t>
            </a:r>
          </a:p>
          <a:p>
            <a:r>
              <a:rPr lang="cs-CZ" sz="16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 úřad nemůže vyžadovat protokol o </a:t>
            </a:r>
            <a:r>
              <a:rPr lang="cs-CZ" sz="1600" b="0" i="1" u="none" strike="noStrike" baseline="0" dirty="0" err="1">
                <a:solidFill>
                  <a:srgbClr val="003E7D"/>
                </a:solidFill>
                <a:latin typeface="Arial" panose="020B0604020202020204" pitchFamily="34" charset="0"/>
              </a:rPr>
              <a:t>zapracovatelnosti</a:t>
            </a:r>
            <a:r>
              <a:rPr lang="cs-CZ" sz="1600" b="0" i="1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neboť k tomu nemá zákonné zmocnění.</a:t>
            </a:r>
          </a:p>
          <a:p>
            <a:endParaRPr lang="cs-CZ" sz="1600" b="1" i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23607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E8D1F-86FA-964D-27E8-1AFFF650A7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5BA621EA-6530-EA37-E036-5D03377945B3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i="0" u="none" strike="noStrike" baseline="0" dirty="0">
                <a:solidFill>
                  <a:srgbClr val="C00000"/>
                </a:solidFill>
                <a:latin typeface="Arial" panose="020B0604020202020204" pitchFamily="34" charset="0"/>
              </a:rPr>
              <a:t>ID záznamu, ve kterém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“BYLY ZAPSÁNY” </a:t>
            </a:r>
            <a:endParaRPr lang="cs-CZ" sz="1800" b="0" i="0" u="none" strike="noStrike" baseline="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s-CZ" sz="1800" b="1" i="0" u="none" strike="noStrike" baseline="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byly zapsány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změny týkající se obsahu DTM kraje - 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DTI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stavebnímu úřadu se tedy v žádosti dokládá ID záznamu (ID podání), které prokazuje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provedení aktualizace v rozsahu kolaudované stavby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(sítě DTI),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stavebnímu úřadu lze doložit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jedním nebo i více ID záznamy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lze doložit i jediný ID záznam, kterým byla provedena aktualizace více samostatných staveb DTI, ve formuláři textové pole, které umožňuje vepsat více ID,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 úřad by měl provést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ověření, zda byly do DTM zapsány všechny části povolené stavby DTI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… v ideálním případě (bude-li mít k tomu nástroje), nejlépe i to, zda byla stavba DTI povolena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jako přípojka nebo jako vedení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(kontrola pro zápis sítí prostřednictvím GAD),</a:t>
            </a:r>
          </a:p>
          <a:p>
            <a:pPr algn="just"/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479709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8809A-A302-3220-ADC3-032391DF2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67C101E7-9505-CB97-8058-426386B63EB2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725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i="0" u="none" strike="noStrike" baseline="0" dirty="0">
                <a:solidFill>
                  <a:srgbClr val="C00000"/>
                </a:solidFill>
                <a:latin typeface="Arial" panose="020B0604020202020204" pitchFamily="34" charset="0"/>
              </a:rPr>
              <a:t>ID záznamu, ve kterém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“BYLY PŘEDÁNY PODKLADY PRO JEJICH ZÁPIS” </a:t>
            </a:r>
            <a:endParaRPr lang="cs-CZ" sz="1800" b="0" i="0" u="none" strike="noStrike" baseline="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s-CZ" sz="1800" b="1" i="0" u="none" strike="noStrike" baseline="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1" i="0" u="none" strike="noStrike" baseline="0" dirty="0">
                <a:solidFill>
                  <a:srgbClr val="00AFEF"/>
                </a:solidFill>
                <a:latin typeface="Arial" panose="020B0604020202020204" pitchFamily="34" charset="0"/>
              </a:rPr>
              <a:t>předány podklady pro jejich zápis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pokud jsou údaje o stavbě obsahem DTM 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předaný tzv. Geodetický podklad pro vedení DTM kraje (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GAD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) k zapracování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změn ZPS vyvolaných stavebníkem při realizaci jeho záměru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- může být opět doloženo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jedním nebo více ID záznamy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</a:t>
            </a:r>
          </a:p>
          <a:p>
            <a:pPr algn="just"/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-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nedojde-li ke změně v ZPS, není třeba nic dokládat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… zřejmě bude nastávat v případech realizace jen DTI,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- stavební úřad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ověří v žádosti doložený ID záznam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(či více ID záznamů), zatím prostřednictvím Portálu DMVS –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kontrola “</a:t>
            </a:r>
            <a:r>
              <a:rPr lang="cs-CZ" sz="1800" b="1" i="0" u="none" strike="noStrike" baseline="0" dirty="0" err="1">
                <a:solidFill>
                  <a:srgbClr val="003E7D"/>
                </a:solidFill>
                <a:latin typeface="Arial" panose="020B0604020202020204" pitchFamily="34" charset="0"/>
              </a:rPr>
              <a:t>zapracovatelnosti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”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nikoliv jen učinění podání,</a:t>
            </a:r>
          </a:p>
          <a:p>
            <a:pPr algn="just"/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výhledově bude ověřování v žádosti doloženého ID záznamu v ISSŘ (kdy???).</a:t>
            </a:r>
          </a:p>
          <a:p>
            <a:pPr marL="285750" indent="-285750" algn="just">
              <a:buFontTx/>
              <a:buChar char="-"/>
            </a:pPr>
            <a:r>
              <a:rPr lang="cs-CZ" sz="1800" dirty="0">
                <a:solidFill>
                  <a:srgbClr val="003E7D"/>
                </a:solidFill>
                <a:latin typeface="Arial" panose="020B0604020202020204" pitchFamily="34" charset="0"/>
              </a:rPr>
              <a:t>nyní nadstavbou DTM kraje pro stavební úřady</a:t>
            </a:r>
          </a:p>
          <a:p>
            <a:pPr marL="285750" indent="-285750" algn="just">
              <a:buFontTx/>
              <a:buChar char="-"/>
            </a:pPr>
            <a:r>
              <a:rPr lang="cs-CZ" sz="1800" u="sng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Pokud údaje o stavbě nejsou obsahem DTM, pak se identifikátor záznamu nedokládá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just"/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36944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12594-E5FE-81EA-0078-808373CD4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92804D0D-A6EA-2769-5294-E7E795301F38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i="0" u="none" strike="noStrike" baseline="0" dirty="0">
                <a:solidFill>
                  <a:srgbClr val="C00000"/>
                </a:solidFill>
                <a:latin typeface="Arial" panose="020B0604020202020204" pitchFamily="34" charset="0"/>
              </a:rPr>
              <a:t>Geodetická část DSPS technické a dopravní infrastruktury </a:t>
            </a:r>
            <a:endParaRPr lang="cs-CZ" sz="1800" b="0" i="0" u="none" strike="noStrike" baseline="0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je stále v platném znění SZ jako součást žádosti dle § 232 SZ (odst. 2 písm. g),</a:t>
            </a:r>
          </a:p>
          <a:p>
            <a:pPr algn="just"/>
            <a:r>
              <a:rPr lang="pl-PL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byla do 30. 6. 2024 i ve Vyhlášce č. 393/2020 Sb., o DTM kraje (§ 5 odst. 2-5),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 novelizaci vyhlášky DTM k 1. 7. 2024 (ve znění vyhlášky č. 140/2024 Sb.) je již geodetická část DSPS pouze v přechodném ustanovení (čl. II bod 2.):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„Pokud byla pro stavbu, kterou vzniká, mění se nebo zaniká objekt nebo zařízení, které tvoří obsah digitální technické mapy, zpracována dokumentace skutečného provedení stavby podle zákona č.183/2006 Sb., o územním plánování a stavebním řádu (stavební zákon), ve znění pozdějších předpisů,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lze údaje o objektu nebo zařízení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které tvoří obsah digitální technické mapy,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předat také ve formě geodetické části DSPS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podle§ 14 Vyhlášky č.31/1995 Sb., kterou se provádí zákon č.200/1994 Sb., o zeměměřictví a o změně a doplnění některých zákonů souvisejících s jeho zavedením, ve znění účinném do 30. června 2024.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V takovém případě se použijí ustanovení §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 5 odst. 3 až 5 Vyhlášky č.393/2020 Sb., o digitální technické mapě kraje,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v dosavadním znění.“</a:t>
            </a:r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pPr algn="just"/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260238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120A3-FCD0-213E-ABA6-8C2B85A340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1A021059-75C9-2FFC-FBE5-E811A26CB469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67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2400" b="1" dirty="0">
                <a:solidFill>
                  <a:srgbClr val="C00000"/>
                </a:solidFill>
                <a:latin typeface="Arial" panose="020B0604020202020204" pitchFamily="34" charset="0"/>
              </a:rPr>
              <a:t>Geodetická část DSPS technické a dopravní infrastruktury 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§ 5 Vyhlášky č. 393/2020 Sb., o DTM kraje, ve znění do 30. 6. 2024 – vazba na přechodné ustanovení (čl. II bod 2.):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(1)Stavebník předá údaje o objektu nebo zařízení, které tvoří obsah digitální technické mapy, prostřednictvím jednotného rozhraní, jehož internetová adresa je zveřejněna na internetových stránkách digitální mapy veřejné správy spravovaných Úřadem (dále jen „portál“).</a:t>
            </a:r>
          </a:p>
          <a:p>
            <a:pPr algn="just"/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(2)V případě změny údajů o poloze a výšce objektu nebo zařízení, které tvoří obsah digitální technické mapy, se údaje předají prostřednictvím</a:t>
            </a:r>
          </a:p>
          <a:p>
            <a:pPr algn="just"/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a)geodetické části dokumentace skutečného provedení stavby podle jiného právního předpisu</a:t>
            </a:r>
            <a:r>
              <a:rPr lang="cs-CZ" sz="1500" b="0" i="1" u="none" strike="noStrike" dirty="0">
                <a:solidFill>
                  <a:srgbClr val="0462C1"/>
                </a:solidFill>
                <a:latin typeface="Arial" panose="020B0604020202020204" pitchFamily="34" charset="0"/>
              </a:rPr>
              <a:t>2</a:t>
            </a:r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), nebo</a:t>
            </a:r>
          </a:p>
          <a:p>
            <a:pPr algn="just"/>
            <a:r>
              <a:rPr lang="cs-CZ" sz="1500" b="0" i="1" u="none" strike="noStrike" dirty="0">
                <a:solidFill>
                  <a:srgbClr val="003E7D"/>
                </a:solidFill>
                <a:latin typeface="Arial" panose="020B0604020202020204" pitchFamily="34" charset="0"/>
              </a:rPr>
              <a:t>b)geodetického podkladu pro vedení digitální technické mapy.</a:t>
            </a:r>
          </a:p>
          <a:p>
            <a:endParaRPr lang="cs-CZ" sz="1500" b="0" i="1" u="none" strike="noStrike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(3)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Struktura předávaných údajů podle odstavce 2 je stanovena v příloze č. 3 k této vyhlášce.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(4)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Součástí geodetické části DSPS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podle odstavce 2 </a:t>
            </a:r>
            <a:r>
              <a:rPr lang="cs-CZ" sz="1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</a:rPr>
              <a:t>jsou i změnové údaje ve výměnném formátu (JVF)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.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(5)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Geodetický podklad pro vedení digitální technické mapy a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geodetická část DSPS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, pokud má být použita jako podklad pro vedení digitální technické mapy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se vyhotovuje na podkladě stávajících údajů 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digitální technické mapy. </a:t>
            </a:r>
          </a:p>
          <a:p>
            <a:endParaRPr lang="cs-CZ" sz="180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Při využití stávajících údajů digitální technické mapy se </a:t>
            </a:r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posoudí návaznost výsledku zaměření nového stavu na dosavadní stav</a:t>
            </a:r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. Informace o výsledku posouzení je součástí technické zprávy. Podrobnosti obsahu geodetického podkladu pro vedení digitální technické mapy jsou stanoveny v příloze č. 4 k této vyhlášce.</a:t>
            </a:r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110828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0C775-F2AD-3F0C-6270-F918CA879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55C1988D-DC3E-30DE-9489-8A1DAFE572E7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Geodetická část DSPS technické a dopravní infrastruktury 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Lze tedy přijmout geodetickou část DSPS pro účely kolaudace dle aktuálně platných právních předpisů?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6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ANO </a:t>
            </a:r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… jsou-li součástí geodetické části DSPS:</a:t>
            </a:r>
          </a:p>
          <a:p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a) změnové údaje ve výměnném formátu (JVF), </a:t>
            </a:r>
          </a:p>
          <a:p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b) informace o výsledku posouzení návaznosti výsledku zaměření nového stavu na dosavadní stav evidovaný v DTM v technické zprávě,</a:t>
            </a:r>
          </a:p>
          <a:p>
            <a:r>
              <a:rPr lang="cs-CZ" sz="16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není tím ale splněna povinnost </a:t>
            </a:r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dle § 4b zákona č. 200/1994 Sb., o zeměměřictví,</a:t>
            </a:r>
          </a:p>
          <a:p>
            <a:endParaRPr lang="cs-CZ" sz="16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stavebník i v případě odevzdání GČ DSPS stavebnímu úřadu při kolaudaci musí také vložit údaje o změnách DTI do DTM kraje (jednotlivě, hromadně),</a:t>
            </a:r>
          </a:p>
          <a:p>
            <a:endParaRPr lang="cs-CZ" sz="16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editor (VSP) má dle § 4b odst. 8 </a:t>
            </a:r>
            <a:r>
              <a:rPr lang="cs-CZ" sz="1600" b="0" i="0" u="none" strike="noStrike" baseline="0" dirty="0" err="1">
                <a:solidFill>
                  <a:srgbClr val="003E7D"/>
                </a:solidFill>
                <a:latin typeface="Arial" panose="020B0604020202020204" pitchFamily="34" charset="0"/>
              </a:rPr>
              <a:t>Zzem</a:t>
            </a:r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 povinnost zapsat změnu </a:t>
            </a:r>
            <a:r>
              <a:rPr lang="cs-CZ" sz="16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bezodkladně </a:t>
            </a:r>
            <a:r>
              <a:rPr lang="cs-CZ" sz="16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(např. silnice bývají dlouho ve zkušebním provozu před kolaudací – má být již v DTM)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9168899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3D26E-F792-7A30-AE0E-7DC960C86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90996D59-1B67-018D-1F39-BCB75CB422C3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ID záznamu v žádosti o vydání kolaudačního rozhodnutí – KDE ho najdu?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B35098A-6383-1ACF-4E58-C06F6A06D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34695"/>
            <a:ext cx="6408683" cy="354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5994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67A9B-290D-06EA-885F-FE3A9EDCC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8F2D3C77-3661-1274-8236-C0B770BA3DCF}"/>
              </a:ext>
            </a:extLst>
          </p:cNvPr>
          <p:cNvSpPr txBox="1">
            <a:spLocks/>
          </p:cNvSpPr>
          <p:nvPr/>
        </p:nvSpPr>
        <p:spPr>
          <a:xfrm>
            <a:off x="584208" y="567415"/>
            <a:ext cx="7975583" cy="391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ID záznamu v žádosti o vydání kolaudačního rozhodnutí – zadám do formuláře?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8" name="Obrázek 7" descr="Obsah obrázku text, elektronika, snímek obrazovky, software&#10;&#10;Popis byl vytvořen automaticky">
            <a:extLst>
              <a:ext uri="{FF2B5EF4-FFF2-40B4-BE49-F238E27FC236}">
                <a16:creationId xmlns:a16="http://schemas.microsoft.com/office/drawing/2014/main" id="{86FB26D7-252A-8E2E-5423-CCC1D9B95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448" y="1225624"/>
            <a:ext cx="6472350" cy="365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089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0AE5A-BEF0-0503-695D-CCB76B668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B9E8F531-E51F-85A1-83E1-F5BE7D3F4581}"/>
              </a:ext>
            </a:extLst>
          </p:cNvPr>
          <p:cNvSpPr txBox="1">
            <a:spLocks/>
          </p:cNvSpPr>
          <p:nvPr/>
        </p:nvSpPr>
        <p:spPr>
          <a:xfrm>
            <a:off x="354724" y="102476"/>
            <a:ext cx="8205067" cy="438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Protokol o přijetí podkladu pro zápis</a:t>
            </a:r>
          </a:p>
          <a:p>
            <a:pPr algn="just"/>
            <a:r>
              <a:rPr lang="cs-CZ" sz="1800" b="1" dirty="0">
                <a:solidFill>
                  <a:srgbClr val="C00000"/>
                </a:solidFill>
                <a:latin typeface="Arial" panose="020B0604020202020204" pitchFamily="34" charset="0"/>
              </a:rPr>
              <a:t>změny do DTM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3" name="Obrázek 2" descr="Obsah obrázku text, snímek obrazovky, číslo, Paralelní&#10;&#10;Popis byl vytvořen automaticky">
            <a:extLst>
              <a:ext uri="{FF2B5EF4-FFF2-40B4-BE49-F238E27FC236}">
                <a16:creationId xmlns:a16="http://schemas.microsoft.com/office/drawing/2014/main" id="{76D0D6D4-B14A-2EC8-935B-144B08190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890" y="268014"/>
            <a:ext cx="3359020" cy="460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5946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CF0FB-B845-07A3-500F-2CE5BDCB9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E3F7F2B1-38A0-7DF7-3877-56B45D491305}"/>
              </a:ext>
            </a:extLst>
          </p:cNvPr>
          <p:cNvSpPr txBox="1">
            <a:spLocks/>
          </p:cNvSpPr>
          <p:nvPr/>
        </p:nvSpPr>
        <p:spPr>
          <a:xfrm>
            <a:off x="354724" y="244366"/>
            <a:ext cx="8395138" cy="4240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cs-CZ" sz="2500" b="1" dirty="0">
                <a:solidFill>
                  <a:srgbClr val="C00000"/>
                </a:solidFill>
                <a:latin typeface="Arial" panose="020B0604020202020204" pitchFamily="34" charset="0"/>
              </a:rPr>
              <a:t>Jak je to u developerských projektů?</a:t>
            </a:r>
          </a:p>
          <a:p>
            <a:pPr algn="just"/>
            <a:endParaRPr lang="cs-CZ" sz="1800" b="1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r>
              <a:rPr lang="cs-CZ" sz="1800" b="1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Může developer přenést povinnost vůči DTM až na budoucího vlastníka stavby? </a:t>
            </a: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v podstatě jen v tom případě, že předává stavbu do vlastnictví např. obce ještě před kolaudací… změny v DTM předá nový vlastník před žádostí o kolaudaci, ale stále platí “bezodkladně”!!!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předává-li stavbu do vlastnictví po kolaudaci, potom již musí být obsah DTM aktualizován, může do DTM zapisovat a předávat GAD postupně po částech, tzn. více ID záznamů do formuláře ke kolaudaci (plnění slova “bezodkladně,</a:t>
            </a:r>
          </a:p>
          <a:p>
            <a:pPr algn="just"/>
            <a:r>
              <a:rPr lang="cs-CZ" sz="1800" b="0" i="0" u="none" strike="noStrike" baseline="0" dirty="0">
                <a:solidFill>
                  <a:srgbClr val="003E7D"/>
                </a:solidFill>
                <a:latin typeface="Arial" panose="020B0604020202020204" pitchFamily="34" charset="0"/>
              </a:rPr>
              <a:t>neměli bychom připustit, aby developeři příp. předávali data sítí jako přípojky v ZPS… argumentují nemožností předat data DTI službami.</a:t>
            </a:r>
          </a:p>
          <a:p>
            <a:pPr algn="just"/>
            <a:endParaRPr lang="cs-CZ" sz="180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r>
              <a:rPr lang="cs-CZ" sz="1800" dirty="0">
                <a:solidFill>
                  <a:srgbClr val="003E7D"/>
                </a:solidFill>
                <a:latin typeface="Arial" panose="020B0604020202020204" pitchFamily="34" charset="0"/>
              </a:rPr>
              <a:t>Více na:</a:t>
            </a:r>
            <a:r>
              <a:rPr lang="cs-CZ" sz="1400" dirty="0">
                <a:hlinkClick r:id="rId2"/>
              </a:rPr>
              <a:t>2.1.9. Předávání údajů do DTM pro </a:t>
            </a:r>
            <a:r>
              <a:rPr lang="cs-CZ" sz="1400" dirty="0" err="1">
                <a:hlinkClick r:id="rId2"/>
              </a:rPr>
              <a:t>developersky</a:t>
            </a:r>
            <a:r>
              <a:rPr lang="cs-CZ" sz="1400" dirty="0">
                <a:hlinkClick r:id="rId2"/>
              </a:rPr>
              <a:t> realizované stavby [</a:t>
            </a:r>
            <a:r>
              <a:rPr lang="cs-CZ" sz="1400" dirty="0" err="1">
                <a:hlinkClick r:id="rId2"/>
              </a:rPr>
              <a:t>DTMwiki</a:t>
            </a:r>
            <a:r>
              <a:rPr lang="cs-CZ" sz="1400" dirty="0">
                <a:hlinkClick r:id="rId2"/>
              </a:rPr>
              <a:t>]</a:t>
            </a:r>
            <a:endParaRPr lang="cs-CZ" sz="1400" b="1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just"/>
            <a:r>
              <a:rPr lang="cs-CZ" sz="1800" dirty="0">
                <a:solidFill>
                  <a:srgbClr val="003E7D"/>
                </a:solidFill>
                <a:latin typeface="Arial" panose="020B0604020202020204" pitchFamily="34" charset="0"/>
              </a:rPr>
              <a:t> </a:t>
            </a:r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just"/>
            <a:endParaRPr lang="cs-CZ" sz="1800" b="1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endParaRPr lang="cs-CZ" sz="1800" b="0" i="0" u="none" strike="noStrike" baseline="0" dirty="0">
              <a:solidFill>
                <a:srgbClr val="003E7D"/>
              </a:solidFill>
              <a:latin typeface="Arial" panose="020B0604020202020204" pitchFamily="34" charset="0"/>
            </a:endParaRPr>
          </a:p>
          <a:p>
            <a:pPr algn="l"/>
            <a:endParaRPr lang="cs-CZ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cs-CZ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9019721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243E074-EBA5-48CE-B0FB-2A6B73AE6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23" y="922309"/>
            <a:ext cx="8132586" cy="4068127"/>
          </a:xfrm>
          <a:prstGeom prst="rect">
            <a:avLst/>
          </a:prstGeom>
        </p:spPr>
      </p:pic>
      <p:sp>
        <p:nvSpPr>
          <p:cNvPr id="6" name="Nadpis 1">
            <a:extLst>
              <a:ext uri="{FF2B5EF4-FFF2-40B4-BE49-F238E27FC236}">
                <a16:creationId xmlns:a16="http://schemas.microsoft.com/office/drawing/2014/main" id="{CC53BA5E-1306-46F5-9DC8-962998042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572700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DMVS – stav krajů</a:t>
            </a:r>
          </a:p>
        </p:txBody>
      </p:sp>
    </p:spTree>
    <p:extLst>
      <p:ext uri="{BB962C8B-B14F-4D97-AF65-F5344CB8AC3E}">
        <p14:creationId xmlns:p14="http://schemas.microsoft.com/office/powerpoint/2010/main" val="12213804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ECFDDB-F91D-11A4-0200-9594E00A8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21B7B68E-C157-060A-7822-D4D520331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887984"/>
          </a:xfrm>
        </p:spPr>
        <p:txBody>
          <a:bodyPr>
            <a:normAutofit fontScale="90000"/>
          </a:bodyPr>
          <a:lstStyle/>
          <a:p>
            <a:r>
              <a:rPr lang="cs-CZ" sz="3100" b="1" dirty="0">
                <a:solidFill>
                  <a:srgbClr val="312682"/>
                </a:solidFill>
                <a:latin typeface="Raleway" panose="020B0604020202020204" charset="-18"/>
              </a:rPr>
              <a:t>DTM-stavební úřad</a:t>
            </a:r>
            <a:b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</a:br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https://dtm.kr-karlovarsky.cms2.cz/portal/moduly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2C7179D-9522-CB9F-D11C-7479FC7BD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02" y="1237593"/>
            <a:ext cx="6153593" cy="385877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4F76291A-8DBE-BF08-488C-67116CD77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9805" y="2571750"/>
            <a:ext cx="4335518" cy="252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7429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3D82A4-6C6D-5EB2-FC6F-6EDE5C1BE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Nadstavba pro stavební úřady – odkazy: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78F9A43-1591-E093-6422-51380DCFF1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ZPS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https://dtm.kr-karlovarsky.cms2.cz/-/stav-urad-zps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?</a:t>
            </a:r>
          </a:p>
          <a:p>
            <a:pPr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   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https://dtm.kr-karlovarsky.cms2.cz/-/stav-urad-ti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?</a:t>
            </a:r>
          </a:p>
          <a:p>
            <a:pPr marL="114300" indent="0">
              <a:buNone/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   </a:t>
            </a:r>
            <a:r>
              <a:rPr lang="cs-CZ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4"/>
              </a:rPr>
              <a:t>https://dtm.kr-karlovarsky.cms2.cz/-/stav-urad-di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12144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60216-448C-133F-9111-F12B31788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5FD18702-8B9B-5C8F-600B-4C1AED4E2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604205"/>
          </a:xfrm>
        </p:spPr>
        <p:txBody>
          <a:bodyPr>
            <a:normAutofit fontScale="90000"/>
          </a:bodyPr>
          <a:lstStyle/>
          <a:p>
            <a:r>
              <a:rPr lang="cs-CZ" sz="3100" b="1" dirty="0">
                <a:solidFill>
                  <a:srgbClr val="312682"/>
                </a:solidFill>
                <a:latin typeface="Raleway" panose="020B0604020202020204" charset="-18"/>
              </a:rPr>
              <a:t>Vyhledání přes ID podání</a:t>
            </a:r>
            <a:b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</a:br>
            <a:endParaRPr lang="cs-CZ" sz="2400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9F9A9A3-DC3C-6751-6CC0-E7475E724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489" y="882869"/>
            <a:ext cx="6342614" cy="413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3253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DFFEA-F010-15D1-EA18-2F83A0876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3F642A29-C4AD-43DD-4285-1FDF69287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604205"/>
          </a:xfrm>
        </p:spPr>
        <p:txBody>
          <a:bodyPr>
            <a:normAutofit fontScale="90000"/>
          </a:bodyPr>
          <a:lstStyle/>
          <a:p>
            <a:r>
              <a:rPr lang="cs-CZ" sz="3100" b="1" dirty="0">
                <a:solidFill>
                  <a:srgbClr val="312682"/>
                </a:solidFill>
                <a:latin typeface="Raleway" panose="020B0604020202020204" charset="-18"/>
              </a:rPr>
              <a:t>Vyhledání přes ID podání</a:t>
            </a:r>
            <a:b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</a:br>
            <a:endParaRPr lang="cs-CZ" sz="2400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FB45B84-557D-6241-0517-DB9A09F25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23" y="1032641"/>
            <a:ext cx="8731264" cy="376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703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CCCD1-2A64-2419-92A8-248748F4F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5618E4CA-B01F-51F2-A7C0-E60BFDAD7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604205"/>
          </a:xfrm>
        </p:spPr>
        <p:txBody>
          <a:bodyPr>
            <a:normAutofit fontScale="90000"/>
          </a:bodyPr>
          <a:lstStyle/>
          <a:p>
            <a:r>
              <a:rPr lang="cs-CZ" sz="3100" b="1" dirty="0">
                <a:solidFill>
                  <a:srgbClr val="312682"/>
                </a:solidFill>
                <a:latin typeface="Raleway" panose="020B0604020202020204" charset="-18"/>
              </a:rPr>
              <a:t>Zapnutí vrstev ZPS/TI/DI</a:t>
            </a:r>
            <a:b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</a:br>
            <a:endParaRPr lang="cs-CZ" sz="2400" b="1" dirty="0">
              <a:solidFill>
                <a:srgbClr val="312682"/>
              </a:solidFill>
              <a:latin typeface="Raleway" panose="020B0604020202020204" charset="-18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D9A8112-3770-2C99-FA2F-C7AFD4963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22" y="1032641"/>
            <a:ext cx="8841623" cy="396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0730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47211D-5C8A-18B5-63CA-291A74E23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Změna stavebního zákona od 1.8.2025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5473F88-328B-E71A-40C3-2721CA66B8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476" y="1152475"/>
            <a:ext cx="8729824" cy="3416400"/>
          </a:xfrm>
        </p:spPr>
        <p:txBody>
          <a:bodyPr/>
          <a:lstStyle/>
          <a:p>
            <a:pPr>
              <a:buNone/>
            </a:pPr>
            <a:r>
              <a:rPr lang="cs-CZ" sz="1800" dirty="0">
                <a:effectLst/>
                <a:latin typeface="Neue Haas Grotesk Text Pro" panose="020B0504020202020204" pitchFamily="34" charset="-18"/>
                <a:ea typeface="Calibri" panose="020F0502020204030204" pitchFamily="34" charset="0"/>
              </a:rPr>
              <a:t>      Změna stavebního zákona (283/2021 Sb.) ve věci úpravy § 232 (kolaudace), tedy vypuštění možnosti doložení splnění povinnosti vůči DTM prostřednictvím geodetické části dokumentace skutečného provedení stavby a vložení slovíčka „způsobilá“, již vyšla ve Sbírce zákonů pod č. 87/2025 Sb. s účinností ke dni 1. 8. 2025 (viz </a:t>
            </a:r>
            <a:r>
              <a:rPr lang="cs-CZ" sz="1800" u="sng" dirty="0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https://www.psp.cz/</a:t>
            </a:r>
            <a:r>
              <a:rPr lang="cs-CZ" sz="1800" u="sng" dirty="0" err="1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sqw</a:t>
            </a:r>
            <a:r>
              <a:rPr lang="cs-CZ" sz="1800" u="sng" dirty="0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/</a:t>
            </a:r>
            <a:r>
              <a:rPr lang="cs-CZ" sz="1800" u="sng" dirty="0" err="1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sbirka.sqw?O</a:t>
            </a:r>
            <a:r>
              <a:rPr lang="cs-CZ" sz="1800" u="sng" dirty="0">
                <a:solidFill>
                  <a:srgbClr val="0563C1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  <a:hlinkClick r:id="rId2"/>
              </a:rPr>
              <a:t>=9&amp;T=656</a:t>
            </a:r>
            <a:r>
              <a:rPr lang="cs-CZ" sz="1800" dirty="0">
                <a:effectLst/>
                <a:latin typeface="Neue Haas Grotesk Text Pro" panose="020B0504020202020204" pitchFamily="34" charset="-18"/>
                <a:ea typeface="Calibri" panose="020F0502020204030204" pitchFamily="34" charset="0"/>
              </a:rPr>
              <a:t>).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buNone/>
            </a:pPr>
            <a:r>
              <a:rPr lang="cs-CZ" sz="1800" dirty="0">
                <a:effectLst/>
                <a:latin typeface="Neue Haas Grotesk Text Pro" panose="020B0504020202020204" pitchFamily="34" charset="-18"/>
                <a:ea typeface="Calibri" panose="020F0502020204030204" pitchFamily="34" charset="0"/>
              </a:rPr>
              <a:t> 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    </a:t>
            </a:r>
            <a:r>
              <a:rPr lang="cs-CZ" sz="1800" b="1" dirty="0">
                <a:solidFill>
                  <a:srgbClr val="FF0000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</a:rPr>
              <a:t>Od 1. 8. 2025 tak nebude možné dokládat stavebnímu úřadu pro potřeby       kolaudace pouze geodetickou část DSPS, ale bude nutné zapsat údaje o DTI do </a:t>
            </a:r>
            <a:r>
              <a:rPr lang="cs-CZ" sz="1800" b="1">
                <a:solidFill>
                  <a:srgbClr val="FF0000"/>
                </a:solidFill>
                <a:effectLst/>
                <a:latin typeface="Neue Haas Grotesk Text Pro" panose="020B0504020202020204" pitchFamily="34" charset="-18"/>
                <a:ea typeface="Calibri" panose="020F0502020204030204" pitchFamily="34" charset="0"/>
              </a:rPr>
              <a:t>DTM kraje  (ID podání).</a:t>
            </a:r>
            <a:endParaRPr lang="cs-CZ" sz="1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6959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30"/>
          <p:cNvSpPr txBox="1">
            <a:spLocks noGrp="1"/>
          </p:cNvSpPr>
          <p:nvPr>
            <p:ph type="ctrTitle"/>
          </p:nvPr>
        </p:nvSpPr>
        <p:spPr>
          <a:xfrm>
            <a:off x="1501489" y="1327222"/>
            <a:ext cx="6473670" cy="2258816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	</a:t>
            </a:r>
            <a: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Děkuji za pozornost</a:t>
            </a: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br>
              <a:rPr lang="cs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endParaRPr b="1" dirty="0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0E72427-ECB9-5874-E37B-31548A9BEA59}"/>
              </a:ext>
            </a:extLst>
          </p:cNvPr>
          <p:cNvSpPr txBox="1"/>
          <p:nvPr/>
        </p:nvSpPr>
        <p:spPr>
          <a:xfrm>
            <a:off x="3784821" y="3160494"/>
            <a:ext cx="5166782" cy="1258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800"/>
              <a:buFont typeface="Raleway"/>
              <a:buNone/>
              <a:tabLst/>
              <a:defRPr/>
            </a:pPr>
            <a:r>
              <a:rPr kumimoji="0" lang="cs-CZ" sz="2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/>
                <a:ea typeface="Raleway Medium"/>
                <a:cs typeface="Raleway Medium"/>
                <a:sym typeface="Raleway Medium"/>
              </a:rPr>
              <a:t> Odbor informatiky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Ing. Tomáš Nováček – vedoucí oddělení DTM a GIS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Martina Hytychová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Bc. Tereza M</a:t>
            </a: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"/>
              </a:rPr>
              <a:t>ärzová</a:t>
            </a:r>
            <a:endParaRPr lang="cs-CZ" sz="1600" dirty="0">
              <a:latin typeface="Raleway Medium" pitchFamily="2" charset="-1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18921</TotalTime>
  <Words>1967</Words>
  <Application>Microsoft Office PowerPoint</Application>
  <PresentationFormat>Předvádění na obrazovce (16:9)</PresentationFormat>
  <Paragraphs>184</Paragraphs>
  <Slides>29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7" baseType="lpstr">
      <vt:lpstr>Calibri</vt:lpstr>
      <vt:lpstr>Raleway</vt:lpstr>
      <vt:lpstr>Raleway Medium</vt:lpstr>
      <vt:lpstr>Raleway SemiBold</vt:lpstr>
      <vt:lpstr>Neue Haas Grotesk Text Pro</vt:lpstr>
      <vt:lpstr>Arial</vt:lpstr>
      <vt:lpstr>Wingdings</vt:lpstr>
      <vt:lpstr>Simple Light</vt:lpstr>
      <vt:lpstr>Digitální technická mapa Karlovarského kraje - stavební úřady  </vt:lpstr>
      <vt:lpstr>Legislativa</vt:lpstr>
      <vt:lpstr>Prezentace aplikace PowerPoint</vt:lpstr>
      <vt:lpstr>Prezentace aplikace PowerPoint</vt:lpstr>
      <vt:lpstr>Prezentace aplikace PowerPoint</vt:lpstr>
      <vt:lpstr>DTM Karlovarského kraje –                       https://dtm.kr-karlovarsky.cz DTM Karlovarského kraje – krajský úřad        https://dtm.kr-karlovarsky.cms2.cz</vt:lpstr>
      <vt:lpstr>Údaje o dopravní a technické infrastruktuře DTM KK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DMVS – stav krajů</vt:lpstr>
      <vt:lpstr>DTM-stavební úřad https://dtm.kr-karlovarsky.cms2.cz/portal/moduly</vt:lpstr>
      <vt:lpstr>Nadstavba pro stavební úřady – odkazy:</vt:lpstr>
      <vt:lpstr>Vyhledání přes ID podání </vt:lpstr>
      <vt:lpstr>Vyhledání přes ID podání </vt:lpstr>
      <vt:lpstr>Zapnutí vrstev ZPS/TI/DI </vt:lpstr>
      <vt:lpstr>Změna stavebního zákona od 1.8.2025</vt:lpstr>
      <vt:lpstr>  Děkuji za pozornost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</dc:title>
  <dc:creator>Nováček Tomáš</dc:creator>
  <cp:lastModifiedBy>Nováček Tomáš</cp:lastModifiedBy>
  <cp:revision>102</cp:revision>
  <dcterms:modified xsi:type="dcterms:W3CDTF">2025-05-06T10:24:07Z</dcterms:modified>
</cp:coreProperties>
</file>