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5" r:id="rId1"/>
  </p:sldMasterIdLst>
  <p:notesMasterIdLst>
    <p:notesMasterId r:id="rId19"/>
  </p:notesMasterIdLst>
  <p:sldIdLst>
    <p:sldId id="328" r:id="rId2"/>
    <p:sldId id="329" r:id="rId3"/>
    <p:sldId id="331" r:id="rId4"/>
    <p:sldId id="332" r:id="rId5"/>
    <p:sldId id="333" r:id="rId6"/>
    <p:sldId id="335" r:id="rId7"/>
    <p:sldId id="336" r:id="rId8"/>
    <p:sldId id="327" r:id="rId9"/>
    <p:sldId id="337" r:id="rId10"/>
    <p:sldId id="338" r:id="rId11"/>
    <p:sldId id="343" r:id="rId12"/>
    <p:sldId id="344" r:id="rId13"/>
    <p:sldId id="351" r:id="rId14"/>
    <p:sldId id="348" r:id="rId15"/>
    <p:sldId id="349" r:id="rId16"/>
    <p:sldId id="352" r:id="rId17"/>
    <p:sldId id="267" r:id="rId18"/>
  </p:sldIdLst>
  <p:sldSz cx="9144000" cy="5143500" type="screen16x9"/>
  <p:notesSz cx="6858000" cy="9144000"/>
  <p:embeddedFontLst>
    <p:embeddedFont>
      <p:font typeface="Raleway" panose="020B0604020202020204"/>
      <p:regular r:id="rId20"/>
      <p:bold r:id="rId21"/>
      <p:italic r:id="rId22"/>
      <p:boldItalic r:id="rId23"/>
    </p:embeddedFont>
    <p:embeddedFont>
      <p:font typeface="Raleway Medium" panose="020B0604020202020204" charset="-18"/>
      <p:regular r:id="rId24"/>
      <p:bold r:id="rId25"/>
      <p:italic r:id="rId26"/>
      <p:boldItalic r:id="rId27"/>
    </p:embeddedFont>
    <p:embeddedFont>
      <p:font typeface="Raleway SemiBold" panose="020B0604020202020204" charset="-18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970">
          <p15:clr>
            <a:srgbClr val="747775"/>
          </p15:clr>
        </p15:guide>
        <p15:guide id="2" orient="horz" pos="3005">
          <p15:clr>
            <a:srgbClr val="747775"/>
          </p15:clr>
        </p15:guide>
        <p15:guide id="3" pos="1907">
          <p15:clr>
            <a:srgbClr val="747775"/>
          </p15:clr>
        </p15:guide>
        <p15:guide id="4" orient="horz" pos="328">
          <p15:clr>
            <a:srgbClr val="747775"/>
          </p15:clr>
        </p15:guide>
        <p15:guide id="5" pos="196">
          <p15:clr>
            <a:srgbClr val="747775"/>
          </p15:clr>
        </p15:guide>
        <p15:guide id="6" orient="horz" pos="2857">
          <p15:clr>
            <a:srgbClr val="747775"/>
          </p15:clr>
        </p15:guide>
        <p15:guide id="7" orient="horz" pos="1114">
          <p15:clr>
            <a:srgbClr val="747775"/>
          </p15:clr>
        </p15:guide>
        <p15:guide id="8" pos="673">
          <p15:clr>
            <a:srgbClr val="747775"/>
          </p15:clr>
        </p15:guide>
        <p15:guide id="9" orient="horz" pos="221">
          <p15:clr>
            <a:srgbClr val="747775"/>
          </p15:clr>
        </p15:guide>
        <p15:guide id="10" orient="horz" pos="808">
          <p15:clr>
            <a:srgbClr val="747775"/>
          </p15:clr>
        </p15:guide>
        <p15:guide id="11">
          <p15:clr>
            <a:srgbClr val="747775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tyáš Smutný" initials="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748F181-0B6F-419D-A6B6-3B0B769AA930}">
  <a:tblStyle styleId="{5748F181-0B6F-419D-A6B6-3B0B769AA93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1" d="100"/>
          <a:sy n="121" d="100"/>
        </p:scale>
        <p:origin x="96" y="288"/>
      </p:cViewPr>
      <p:guideLst>
        <p:guide orient="horz" pos="970"/>
        <p:guide orient="horz" pos="3005"/>
        <p:guide pos="1907"/>
        <p:guide orient="horz" pos="328"/>
        <p:guide pos="196"/>
        <p:guide orient="horz" pos="2857"/>
        <p:guide orient="horz" pos="1114"/>
        <p:guide pos="673"/>
        <p:guide orient="horz" pos="221"/>
        <p:guide orient="horz" pos="808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87f8dc5b23_0_16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287f8dc5b23_0_16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96445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8869758c50_0_7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28869758c50_0_7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Font typeface="Raleway SemiBold"/>
              <a:buNone/>
              <a:defRPr sz="5200"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>
                <a:latin typeface="Raleway"/>
                <a:ea typeface="Raleway"/>
                <a:cs typeface="Raleway"/>
                <a:sym typeface="Ralew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pic>
        <p:nvPicPr>
          <p:cNvPr id="12" name="Google Shape;12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16" name="Google Shape;16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21" name="Google Shape;21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335075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27" name="Google Shape;2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31" name="Google Shape;3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36" name="Google Shape;36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40" name="Google Shape;40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47" name="Google Shape;47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51" name="Google Shape;51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56" name="Google Shape;56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46400" y="4241350"/>
            <a:ext cx="792600" cy="79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59" name="Google Shape;59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3" cy="5143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2">
  <p:cSld name="BLANK_2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3" cy="5143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2 1 1">
  <p:cSld name="BLANK_2_1_1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71" name="Google Shape;71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8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2 1 1 1">
  <p:cSld name="BLANK_2_1_1_1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74" name="Google Shape;74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8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 1">
  <p:cSld name="BLANK_1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  <p:pic>
        <p:nvPicPr>
          <p:cNvPr id="77" name="Google Shape;77;p1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3" cy="5143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aleway"/>
              <a:buChar char="●"/>
              <a:defRPr sz="1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○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■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●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○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■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●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○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aleway"/>
              <a:buChar char="■"/>
              <a:defRPr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60" r:id="rId12"/>
    <p:sldLayoutId id="2147483662" r:id="rId13"/>
    <p:sldLayoutId id="2147483663" r:id="rId14"/>
    <p:sldLayoutId id="2147483664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uzk.cz/DMVS/Legislativa.asp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8.png"/><Relationship Id="rId4" Type="http://schemas.openxmlformats.org/officeDocument/2006/relationships/hyperlink" Target="https://www.e-sbirka.cz/sb/2024/140?zalozka=text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dtm.kr-karlovarsky.cz/portal/moduly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cid:image002.png@01DABCD2.F5A58370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uzk.cz/DMVS/O-IS-DMVS/Predpokladane-terminy-realizace.aspx" TargetMode="Externa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90055" y="117765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9"/>
          <p:cNvSpPr txBox="1">
            <a:spLocks noGrp="1"/>
          </p:cNvSpPr>
          <p:nvPr>
            <p:ph type="ctrTitle"/>
          </p:nvPr>
        </p:nvSpPr>
        <p:spPr>
          <a:xfrm>
            <a:off x="453738" y="1525296"/>
            <a:ext cx="8056418" cy="2092908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Digitální technická mapa</a:t>
            </a:r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2024  </a:t>
            </a:r>
            <a:endParaRPr b="1" dirty="0">
              <a:solidFill>
                <a:schemeClr val="l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7"/>
          <p:cNvSpPr txBox="1">
            <a:spLocks noGrp="1"/>
          </p:cNvSpPr>
          <p:nvPr>
            <p:ph type="title" idx="4294967295"/>
          </p:nvPr>
        </p:nvSpPr>
        <p:spPr>
          <a:xfrm>
            <a:off x="311700" y="416433"/>
            <a:ext cx="7103617" cy="55523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700" dirty="0">
                <a:solidFill>
                  <a:srgbClr val="312682"/>
                </a:solidFill>
              </a:rPr>
              <a:t>Legislativa</a:t>
            </a:r>
            <a:endParaRPr dirty="0">
              <a:solidFill>
                <a:srgbClr val="312682"/>
              </a:solidFill>
            </a:endParaRPr>
          </a:p>
        </p:txBody>
      </p:sp>
      <p:sp>
        <p:nvSpPr>
          <p:cNvPr id="149" name="Google Shape;149;p27"/>
          <p:cNvSpPr txBox="1"/>
          <p:nvPr/>
        </p:nvSpPr>
        <p:spPr>
          <a:xfrm>
            <a:off x="311700" y="4583550"/>
            <a:ext cx="3643200" cy="158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sz="800" dirty="0">
                <a:solidFill>
                  <a:srgbClr val="312682"/>
                </a:solidFill>
                <a:latin typeface="Raleway"/>
                <a:ea typeface="Raleway"/>
                <a:cs typeface="Raleway"/>
                <a:sym typeface="Raleway"/>
              </a:rPr>
              <a:t>zdroj: </a:t>
            </a:r>
            <a:r>
              <a:rPr lang="cs-CZ" sz="800" dirty="0">
                <a:solidFill>
                  <a:srgbClr val="312682"/>
                </a:solidFill>
                <a:latin typeface="Raleway"/>
                <a:ea typeface="Raleway"/>
                <a:cs typeface="Raleway"/>
                <a:sym typeface="Raleway"/>
              </a:rPr>
              <a:t>Analýza 123456</a:t>
            </a:r>
            <a:endParaRPr sz="800" dirty="0">
              <a:solidFill>
                <a:srgbClr val="312682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rgbClr val="312682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51" name="Google Shape;151;p27"/>
          <p:cNvSpPr txBox="1">
            <a:spLocks noGrp="1"/>
          </p:cNvSpPr>
          <p:nvPr>
            <p:ph type="body" idx="4294967295"/>
          </p:nvPr>
        </p:nvSpPr>
        <p:spPr>
          <a:xfrm>
            <a:off x="235500" y="1551708"/>
            <a:ext cx="4142536" cy="25323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endParaRPr lang="cs-CZ" sz="1300" b="1" dirty="0">
              <a:solidFill>
                <a:srgbClr val="312682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cs-CZ" sz="1300" b="1" dirty="0">
                <a:solidFill>
                  <a:srgbClr val="31268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Zákon č. 88/2023 Sb</a:t>
            </a:r>
            <a:r>
              <a:rPr lang="cs-CZ" sz="1300" b="1" dirty="0">
                <a:solidFill>
                  <a:srgbClr val="312682"/>
                </a:solidFill>
              </a:rPr>
              <a:t>. </a:t>
            </a: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Kterým se mění zákon č. 200/1994 o zeměměřictví</a:t>
            </a: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ea typeface="Raleway Medium"/>
              <a:cs typeface="Raleway Medium"/>
              <a:sym typeface="Raleway Medium"/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b="1" dirty="0">
                <a:solidFill>
                  <a:srgbClr val="31268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Vyhláška č. 140/2024 Sb.</a:t>
            </a:r>
            <a:r>
              <a:rPr lang="cs-CZ" sz="1300" b="1" dirty="0">
                <a:solidFill>
                  <a:srgbClr val="312682"/>
                </a:solidFill>
              </a:rPr>
              <a:t> 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Vyhláška, kterou se mění Vyhláška o digitální technické mapě kraje </a:t>
            </a:r>
            <a:r>
              <a:rPr lang="cs-CZ" sz="1300" u="sng" dirty="0">
                <a:solidFill>
                  <a:srgbClr val="312682"/>
                </a:solidFill>
                <a:latin typeface="Raleway Medium" pitchFamily="2" charset="-1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č. 393/2020 Sb.</a:t>
            </a:r>
            <a:r>
              <a:rPr lang="cs-CZ" sz="1300" u="sng" dirty="0">
                <a:solidFill>
                  <a:srgbClr val="312682"/>
                </a:solidFill>
                <a:latin typeface="Raleway Medium" pitchFamily="2" charset="-18"/>
              </a:rPr>
              <a:t>, </a:t>
            </a:r>
          </a:p>
          <a:p>
            <a:pPr marL="0" marR="0" lvl="0" indent="0" algn="l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18"/>
              <a:buFont typeface="Raleway"/>
              <a:buNone/>
              <a:tabLst/>
              <a:defRPr/>
            </a:pPr>
            <a:endParaRPr kumimoji="0" lang="cs-CZ" sz="1300" b="1" i="0" u="none" strike="noStrike" kern="0" cap="none" spc="0" normalizeH="0" baseline="0" noProof="0" dirty="0">
              <a:ln>
                <a:noFill/>
              </a:ln>
              <a:solidFill>
                <a:srgbClr val="312682"/>
              </a:solidFill>
              <a:effectLst/>
              <a:uLnTx/>
              <a:uFillTx/>
              <a:latin typeface="Raleway"/>
              <a:sym typeface="Raleway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marR="0" lvl="0" indent="0" algn="l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18"/>
              <a:buFont typeface="Raleway"/>
              <a:buNone/>
              <a:tabLst/>
              <a:defRPr/>
            </a:pPr>
            <a:endParaRPr lang="cs-CZ" sz="1300" b="1" dirty="0">
              <a:solidFill>
                <a:srgbClr val="312682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marR="0" lvl="0" indent="0" algn="l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018"/>
              <a:buFont typeface="Raleway"/>
              <a:buNone/>
              <a:tabLst/>
              <a:defRPr/>
            </a:pPr>
            <a:r>
              <a:rPr kumimoji="0" lang="cs-CZ" sz="1300" b="1" i="0" u="none" strike="noStrike" kern="0" cap="none" spc="0" normalizeH="0" baseline="0" noProof="0" dirty="0">
                <a:ln>
                  <a:noFill/>
                </a:ln>
                <a:solidFill>
                  <a:srgbClr val="312682"/>
                </a:solidFill>
                <a:effectLst/>
                <a:uLnTx/>
                <a:uFillTx/>
                <a:latin typeface="Raleway"/>
                <a:sym typeface="Raleway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ČÚZK - Právní předpisy (cuzk.cz)</a:t>
            </a: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endParaRPr lang="cs-CZ" sz="1300" b="1" dirty="0">
              <a:solidFill>
                <a:srgbClr val="312682"/>
              </a:solidFill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endParaRPr lang="cs-CZ" sz="1300" b="1" dirty="0">
              <a:solidFill>
                <a:srgbClr val="312682"/>
              </a:solidFill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br>
              <a:rPr lang="cs-CZ" sz="1300" b="1" dirty="0">
                <a:solidFill>
                  <a:srgbClr val="312682"/>
                </a:solidFill>
              </a:rPr>
            </a:br>
            <a:endParaRPr lang="cs-CZ" sz="1300" b="1" dirty="0">
              <a:solidFill>
                <a:srgbClr val="312682"/>
              </a:solidFill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018"/>
              <a:buFont typeface="Arial"/>
              <a:buNone/>
            </a:pPr>
            <a:endParaRPr lang="cs-CZ" sz="1300" b="1" dirty="0">
              <a:solidFill>
                <a:srgbClr val="312682"/>
              </a:solidFill>
              <a:sym typeface="Raleway Medium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14F3CEF-19A8-23DE-914F-6A3A567963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137827"/>
            <a:ext cx="4253346" cy="312244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27328129-A9F3-484F-92E4-C2A8D0C4DFCE}"/>
              </a:ext>
            </a:extLst>
          </p:cNvPr>
          <p:cNvSpPr txBox="1">
            <a:spLocks/>
          </p:cNvSpPr>
          <p:nvPr/>
        </p:nvSpPr>
        <p:spPr>
          <a:xfrm>
            <a:off x="311700" y="445025"/>
            <a:ext cx="5623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sz="2500" dirty="0">
                <a:solidFill>
                  <a:srgbClr val="312682"/>
                </a:solidFill>
              </a:rPr>
              <a:t>IS DMVS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21D63D3-DEDF-4061-8CE8-CA9DD6037026}"/>
              </a:ext>
            </a:extLst>
          </p:cNvPr>
          <p:cNvSpPr txBox="1"/>
          <p:nvPr/>
        </p:nvSpPr>
        <p:spPr>
          <a:xfrm>
            <a:off x="427165" y="1148005"/>
            <a:ext cx="825270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b="1" dirty="0">
                <a:solidFill>
                  <a:srgbClr val="312682"/>
                </a:solidFill>
                <a:latin typeface="Raleway"/>
                <a:sym typeface="Raleway"/>
              </a:rPr>
              <a:t>Informační systém Digitální mapy veřejné správy je připravován Českým úřadem zeměměřickým a katastrálním.</a:t>
            </a:r>
          </a:p>
          <a:p>
            <a:endParaRPr lang="cs-CZ" sz="1300" b="1" dirty="0">
              <a:solidFill>
                <a:srgbClr val="312682"/>
              </a:solidFill>
              <a:latin typeface="Raleway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Vytvoření společného rozhraní pro zobrazení katastrální mapy, </a:t>
            </a:r>
            <a:r>
              <a:rPr lang="cs-CZ" sz="1300" dirty="0" err="1">
                <a:solidFill>
                  <a:srgbClr val="312682"/>
                </a:solidFill>
                <a:latin typeface="Raleway Medium" pitchFamily="2" charset="-18"/>
                <a:sym typeface="Raleway"/>
              </a:rPr>
              <a:t>ortofotomapy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 a digitálních technických map krajů.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Vytvoření jednotného rozhraní pro předávání údajů k aktualizaci digitálních map krajů.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Vedení seznamu vlastníků, provozovatelů a správců dopravní technické infrastruktury.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sym typeface="Raleway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  <a:sym typeface="Raleway"/>
              </a:rPr>
              <a:t>Vedení seznamu editorů digitálních technických map krajů.</a:t>
            </a:r>
          </a:p>
          <a:p>
            <a:endParaRPr lang="cs-CZ" sz="1300" b="1" dirty="0">
              <a:solidFill>
                <a:srgbClr val="312682"/>
              </a:solidFill>
              <a:latin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1396208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2640C7B-7C87-4C14-B589-12199A115D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248" y="295150"/>
            <a:ext cx="3901017" cy="2447056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335850D-2D3B-4724-A8D1-A449160FE5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927" y="1741336"/>
            <a:ext cx="6559825" cy="3088108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209026DF-4B96-46DB-94F4-3A02D9760AB1}"/>
              </a:ext>
            </a:extLst>
          </p:cNvPr>
          <p:cNvSpPr txBox="1"/>
          <p:nvPr/>
        </p:nvSpPr>
        <p:spPr>
          <a:xfrm>
            <a:off x="4301656" y="295150"/>
            <a:ext cx="3901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  <a:sym typeface="Raleway SemiBold"/>
              </a:rPr>
              <a:t>PORTAL DMVS – prohlížení dat</a:t>
            </a:r>
          </a:p>
        </p:txBody>
      </p:sp>
    </p:spTree>
    <p:extLst>
      <p:ext uri="{BB962C8B-B14F-4D97-AF65-F5344CB8AC3E}">
        <p14:creationId xmlns:p14="http://schemas.microsoft.com/office/powerpoint/2010/main" val="1088566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9EC3CB8-3F94-4D0E-A5D7-EE8A9E83F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96" y="556590"/>
            <a:ext cx="8070574" cy="3983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48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4A86C6-A2EC-C626-F0C1-7433048A4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982" y="445025"/>
            <a:ext cx="8520600" cy="572700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312682"/>
                </a:solidFill>
              </a:rPr>
              <a:t>DTM Karlovarského kraje – https://dtm.kr-karlovarsky.cz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BD18F2B-1F55-2EF0-0F0E-23965E8F37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6982" y="1188814"/>
            <a:ext cx="8395882" cy="911852"/>
          </a:xfrm>
        </p:spPr>
        <p:txBody>
          <a:bodyPr>
            <a:normAutofit/>
          </a:bodyPr>
          <a:lstStyle/>
          <a:p>
            <a:pPr marL="0" indent="0" algn="just" defTabSz="914400" eaLnBrk="1" fontAlgn="auto" latinLnBrk="0" hangingPunct="1">
              <a:lnSpc>
                <a:spcPct val="95000"/>
              </a:lnSpc>
              <a:buSzPts val="1018"/>
              <a:buNone/>
              <a:tabLst/>
              <a:defRPr/>
            </a:pPr>
            <a:r>
              <a:rPr lang="cs-CZ" sz="1300" b="1" dirty="0">
                <a:solidFill>
                  <a:srgbClr val="31268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Digitální technická mapa Karlovarského kraje</a:t>
            </a:r>
            <a:r>
              <a:rPr lang="cs-CZ" sz="1300" b="1" dirty="0">
                <a:solidFill>
                  <a:srgbClr val="312682"/>
                </a:solidFill>
              </a:rPr>
              <a:t> – 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digitální technická mapa je vedena pro území kraje. Správcem DTM kraje je krajský úřad v přenesené působnosti. Je zdrojem informací sloužící zejména pro účely územního plánování, přípravy, umisťování, povolování a provádění staveb.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E81DFA6-2163-B118-9B10-18D466E4E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0109" y="2271755"/>
            <a:ext cx="4354346" cy="242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78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143686-406F-8318-DD9E-757C7FDB0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>
                <a:solidFill>
                  <a:srgbClr val="312682"/>
                </a:solidFill>
              </a:rPr>
              <a:t>Mapový klient pro veřejnost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7CD9B02E-C476-4A85-9679-395B63BA07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00" y="1017725"/>
            <a:ext cx="8070574" cy="395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612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5;p31">
            <a:extLst>
              <a:ext uri="{FF2B5EF4-FFF2-40B4-BE49-F238E27FC236}">
                <a16:creationId xmlns:a16="http://schemas.microsoft.com/office/drawing/2014/main" id="{27328129-A9F3-484F-92E4-C2A8D0C4DFCE}"/>
              </a:ext>
            </a:extLst>
          </p:cNvPr>
          <p:cNvSpPr txBox="1">
            <a:spLocks/>
          </p:cNvSpPr>
          <p:nvPr/>
        </p:nvSpPr>
        <p:spPr>
          <a:xfrm>
            <a:off x="458970" y="478361"/>
            <a:ext cx="5623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7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Raleway SemiBold"/>
              <a:buNone/>
              <a:defRPr sz="2800" b="0" i="0" u="none" strike="noStrike" cap="none">
                <a:solidFill>
                  <a:schemeClr val="dk1"/>
                </a:solidFill>
                <a:latin typeface="Raleway SemiBold"/>
                <a:ea typeface="Raleway SemiBold"/>
                <a:cs typeface="Raleway SemiBold"/>
                <a:sym typeface="Ralew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cs-CZ" b="1" dirty="0">
                <a:solidFill>
                  <a:srgbClr val="312682"/>
                </a:solidFill>
                <a:latin typeface="Raleway" panose="020B0604020202020204" charset="-18"/>
              </a:rPr>
              <a:t>PORTAL DMVS – výdej dat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21D63D3-DEDF-4061-8CE8-CA9DD6037026}"/>
              </a:ext>
            </a:extLst>
          </p:cNvPr>
          <p:cNvSpPr txBox="1"/>
          <p:nvPr/>
        </p:nvSpPr>
        <p:spPr>
          <a:xfrm>
            <a:off x="458970" y="1148006"/>
            <a:ext cx="78758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rgbClr val="312682"/>
                </a:solidFill>
                <a:latin typeface="Raleway" panose="020B0604020202020204" charset="-18"/>
                <a:sym typeface="Raleway SemiBold"/>
              </a:rPr>
              <a:t>Musí být VSP, AZI nebo žadatel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31F3CB53-50E5-4B8C-809E-D62E1CDE8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971" y="1649674"/>
            <a:ext cx="3954004" cy="2898472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D522B032-E585-4F2E-A6E6-FE9D7AA15E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4497" y="1649674"/>
            <a:ext cx="4103252" cy="289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362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B02296-A8F2-DA10-99C8-92DDFB375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PORTAL DMVS – přihlášení pro výdej dat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C7E5C59-00D7-1A97-0D43-3E4DC7ECD1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8599" y="1108364"/>
            <a:ext cx="3036246" cy="2563091"/>
          </a:xfrm>
        </p:spPr>
        <p:txBody>
          <a:bodyPr>
            <a:normAutofit/>
          </a:bodyPr>
          <a:lstStyle/>
          <a:p>
            <a:pPr indent="-342900">
              <a:lnSpc>
                <a:spcPct val="120000"/>
              </a:lnSpc>
              <a:buSzPts val="2100"/>
              <a:buNone/>
            </a:pPr>
            <a:r>
              <a:rPr lang="cs-CZ" dirty="0">
                <a:solidFill>
                  <a:srgbClr val="312682"/>
                </a:solidFill>
                <a:latin typeface="Raleway Medium" pitchFamily="2" charset="-18"/>
              </a:rPr>
              <a:t>Přihlášení přes identitu občana</a:t>
            </a:r>
          </a:p>
          <a:p>
            <a:pPr indent="-342900">
              <a:lnSpc>
                <a:spcPct val="120000"/>
              </a:lnSpc>
              <a:buSzPts val="2100"/>
              <a:buNone/>
            </a:pPr>
            <a:r>
              <a:rPr lang="cs-CZ" dirty="0">
                <a:solidFill>
                  <a:srgbClr val="312682"/>
                </a:solidFill>
                <a:latin typeface="Raleway Medium" pitchFamily="2" charset="-18"/>
              </a:rPr>
              <a:t>Datová schránky</a:t>
            </a:r>
          </a:p>
          <a:p>
            <a:pPr indent="-342900">
              <a:lnSpc>
                <a:spcPct val="120000"/>
              </a:lnSpc>
              <a:buSzPts val="2100"/>
              <a:buNone/>
            </a:pPr>
            <a:r>
              <a:rPr lang="cs-CZ" b="1" dirty="0">
                <a:solidFill>
                  <a:srgbClr val="312682"/>
                </a:solidFill>
                <a:latin typeface="Raleway Medium" pitchFamily="2" charset="-18"/>
              </a:rPr>
              <a:t>JIP - KAAS </a:t>
            </a:r>
          </a:p>
          <a:p>
            <a:pPr marL="139700" indent="0">
              <a:buNone/>
            </a:pPr>
            <a:r>
              <a:rPr lang="cs-CZ" dirty="0"/>
              <a:t>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FE71BF61-A8EC-EA1D-42C6-9E6CF0242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987" y="1290040"/>
            <a:ext cx="5290338" cy="332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0325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5C5B92-BFC7-ABD2-53AA-EB9FE394F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DMVS – výdej dat a registr žadatelů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D65F988-BA81-A20B-D30A-915229ACD3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699" y="1122218"/>
            <a:ext cx="3546791" cy="3435927"/>
          </a:xfrm>
        </p:spPr>
        <p:txBody>
          <a:bodyPr/>
          <a:lstStyle/>
          <a:p>
            <a:pPr marL="285750" indent="-2857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</a:rPr>
              <a:t>Bez registrace 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      veřejné datové sady ZPS  </a:t>
            </a:r>
          </a:p>
          <a:p>
            <a:pPr marL="171450" indent="-1714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endParaRPr lang="cs-CZ" sz="12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171450" indent="-1714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endParaRPr lang="cs-CZ" sz="12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171450" indent="-1714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endParaRPr lang="cs-CZ" sz="12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171450" indent="-1714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endParaRPr lang="cs-CZ" sz="12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285750" indent="-2857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</a:rPr>
              <a:t>S </a:t>
            </a: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  <a:sym typeface="Arial"/>
              </a:rPr>
              <a:t>registrací</a:t>
            </a: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</a:rPr>
              <a:t> VSP, AZI nebo žadatelů 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       výdej dat v definovaném území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       výdej předpřipravených datový sad 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       přehled žádostí</a:t>
            </a:r>
          </a:p>
          <a:p>
            <a:pPr marL="139700" indent="0">
              <a:buNone/>
            </a:pP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1E48031-AF94-B95D-D60E-1008C63B7EEE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5220327" y="3345873"/>
            <a:ext cx="709418" cy="197766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428ECA8-E5E3-1E14-DA99-DFC337B514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9329" y="1304519"/>
            <a:ext cx="4736296" cy="311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01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369A51-010C-5B7A-8339-C800F78AB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Specifikace žádosti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D6D5113-C5E1-4697-F912-F14A476A06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51508"/>
            <a:ext cx="3317028" cy="2516729"/>
          </a:xfrm>
          <a:prstGeom prst="rect">
            <a:avLst/>
          </a:prstGeom>
        </p:spPr>
      </p:pic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1BF641F-ADE9-1DE8-87CD-7CE093314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1" y="1152475"/>
            <a:ext cx="3761536" cy="3190925"/>
          </a:xfrm>
        </p:spPr>
        <p:txBody>
          <a:bodyPr>
            <a:normAutofit/>
          </a:bodyPr>
          <a:lstStyle/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b="1" dirty="0">
                <a:solidFill>
                  <a:srgbClr val="312682"/>
                </a:solidFill>
              </a:rPr>
              <a:t>Typ dat</a:t>
            </a:r>
          </a:p>
          <a:p>
            <a:pPr marL="171450" indent="-171450">
              <a:lnSpc>
                <a:spcPct val="95000"/>
              </a:lnSpc>
              <a:buSzPts val="1018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ZPS</a:t>
            </a:r>
          </a:p>
          <a:p>
            <a:pPr marL="171450" indent="-171450">
              <a:lnSpc>
                <a:spcPct val="95000"/>
              </a:lnSpc>
              <a:buSzPts val="1018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DI</a:t>
            </a:r>
          </a:p>
          <a:p>
            <a:pPr marL="171450" indent="-171450">
              <a:lnSpc>
                <a:spcPct val="95000"/>
              </a:lnSpc>
              <a:buSzPts val="1018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TI</a:t>
            </a:r>
          </a:p>
          <a:p>
            <a:pPr marL="171450" indent="-171450">
              <a:lnSpc>
                <a:spcPct val="95000"/>
              </a:lnSpc>
              <a:buSzPts val="1018"/>
            </a:pP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b="1" dirty="0">
                <a:solidFill>
                  <a:srgbClr val="312682"/>
                </a:solidFill>
              </a:rPr>
              <a:t>Formát dat</a:t>
            </a:r>
          </a:p>
          <a:p>
            <a:pPr marL="171450" indent="-171450">
              <a:lnSpc>
                <a:spcPct val="95000"/>
              </a:lnSpc>
              <a:buSzPts val="1018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JVF</a:t>
            </a:r>
          </a:p>
          <a:p>
            <a:pPr marL="171450" indent="-171450">
              <a:lnSpc>
                <a:spcPct val="95000"/>
              </a:lnSpc>
              <a:buSzPts val="1018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DGN</a:t>
            </a:r>
          </a:p>
          <a:p>
            <a:pPr marL="171450" indent="-171450">
              <a:lnSpc>
                <a:spcPct val="95000"/>
              </a:lnSpc>
              <a:buSzPts val="1018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SHP</a:t>
            </a:r>
          </a:p>
          <a:p>
            <a:pPr marL="171450" indent="-171450">
              <a:lnSpc>
                <a:spcPct val="95000"/>
              </a:lnSpc>
              <a:buSzPts val="1018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GPKG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D8C6D77-7D44-AE23-7F32-B40ADF205E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036951"/>
            <a:ext cx="3317028" cy="175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54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B40020-4684-34F7-A99F-CF4C51036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DMVS – výdej dat – specifikace území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802023E-E7EA-F414-74AC-212DF98BE8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41" y="1296253"/>
            <a:ext cx="4467440" cy="315321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8F9D287-8758-D947-F995-915575CBE3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137" y="1296253"/>
            <a:ext cx="4117222" cy="3603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995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CA0F01-4E3C-B601-0441-2ACD84E07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DMVS – výdej dat – doplnění žádosti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236C32C-655A-DE84-D7E5-A06C44894F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1152475"/>
            <a:ext cx="3605287" cy="1687707"/>
          </a:xfrm>
        </p:spPr>
        <p:txBody>
          <a:bodyPr>
            <a:noAutofit/>
          </a:bodyPr>
          <a:lstStyle/>
          <a:p>
            <a:pPr marL="0" indent="0" algn="just">
              <a:lnSpc>
                <a:spcPct val="95000"/>
              </a:lnSpc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V případě </a:t>
            </a: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</a:rPr>
              <a:t>neveřejných dat 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je nutné vyplnit účel využití dat, právní předpis podle kterého žádáte a dokument prokazující oprávněnost výdeje.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EEED843-1E80-F134-BF8D-3FD20DC2C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2928" y="1152475"/>
            <a:ext cx="3338973" cy="2469925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D2B073DD-8580-5EAA-117F-63318C64D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2928" y="2840182"/>
            <a:ext cx="61527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" name="Obrázek 2">
            <a:extLst>
              <a:ext uri="{FF2B5EF4-FFF2-40B4-BE49-F238E27FC236}">
                <a16:creationId xmlns:a16="http://schemas.microsoft.com/office/drawing/2014/main" id="{18895CFD-87C8-3AAD-BA6D-64651FCA3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249" y="2365855"/>
            <a:ext cx="3142711" cy="259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01216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510E80-ED12-2B8B-D34C-404F49825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Termíny realizace DMVS – DTM krajů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02D3CC2-DA50-4282-650F-83FBCF9805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endParaRPr lang="cs-CZ" dirty="0"/>
          </a:p>
          <a:p>
            <a:pPr marL="285750" indent="-2857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Pilotní provoz IS DTM krajů byl zahájen 10.5.2024 – postupné připojování VSP (správci sítí, obce)</a:t>
            </a:r>
          </a:p>
          <a:p>
            <a:pPr marL="285750" indent="-2857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285750" indent="-2857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Pilotní provoz bude ukončen k 30.6.2024, ukončení staré DTM Karlovarského kraje 2013+</a:t>
            </a:r>
          </a:p>
          <a:p>
            <a:pPr marL="285750" indent="-2857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285750" indent="-2857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Karlovarský kraj bude editorem dat TI, DI pro obce do 350 obyvatel se smlouvou</a:t>
            </a:r>
          </a:p>
          <a:p>
            <a:pPr marL="285750" indent="-2857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285750" indent="-2857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Krajský úřad se stává správcem IS DTM Karlovarského kraje v přenesené působnosti</a:t>
            </a:r>
          </a:p>
          <a:p>
            <a:pPr marL="285750" indent="-2857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285750" indent="-285750">
              <a:lnSpc>
                <a:spcPct val="95000"/>
              </a:lnSpc>
              <a:buSzPts val="1018"/>
              <a:buFont typeface="Wingdings" panose="05000000000000000000" pitchFamily="2" charset="2"/>
              <a:buChar char="q"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Produkční provoz IS DTM Karlovarského kraje bude zahájen 1.7.2024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endParaRPr lang="cs-CZ" sz="1300" dirty="0">
              <a:solidFill>
                <a:srgbClr val="312682"/>
              </a:solidFill>
              <a:latin typeface="Raleway Medium" pitchFamily="2" charset="-18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endParaRPr lang="cs-CZ" sz="1300" b="1" dirty="0">
              <a:solidFill>
                <a:srgbClr val="312682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endParaRPr lang="cs-CZ" sz="1300" b="1" dirty="0">
              <a:solidFill>
                <a:srgbClr val="312682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endParaRPr lang="cs-CZ" sz="1300" b="1" dirty="0">
              <a:solidFill>
                <a:srgbClr val="31268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6348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DF6093-7FA1-252A-6DFA-40486F1E3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413220"/>
            <a:ext cx="8520600" cy="572700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IS DMVS a IS DTM Karlovarského kraje aktuálně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3796E06-1546-E53F-49D8-8C83B8E16A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Všechna data ZPS jsou naplněna v intravilánu plošně a to ve třídě přesnosti 3.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</a:rPr>
              <a:t>ZPS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 – nahrána postupně za všechny obce přes IS DMVS do DTM KK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</a:rPr>
              <a:t>DI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    – silnice II. a III. tříd (vlastnictví kraje) jsou zpracovány a postupně nahrávány, třída přesnosti 3.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        – silnice I. třídy a místní komunikace budou nahrány ŘSD</a:t>
            </a:r>
            <a:r>
              <a:rPr lang="cs-CZ" sz="1300">
                <a:solidFill>
                  <a:srgbClr val="312682"/>
                </a:solidFill>
                <a:latin typeface="Raleway Medium" pitchFamily="2" charset="-18"/>
              </a:rPr>
              <a:t>, obcemi</a:t>
            </a: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        – železnice budou nahrány SŽ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	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b="1" dirty="0">
                <a:solidFill>
                  <a:srgbClr val="312682"/>
                </a:solidFill>
                <a:latin typeface="Raleway Medium" pitchFamily="2" charset="-18"/>
              </a:rPr>
              <a:t>TI</a:t>
            </a: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 – obcím do 350 obyvatel, které pověřili kraj editorem, kraj data nahrává.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cs-CZ" sz="1300" dirty="0">
                <a:solidFill>
                  <a:srgbClr val="312682"/>
                </a:solidFill>
                <a:latin typeface="Raleway Medium" pitchFamily="2" charset="-18"/>
              </a:rPr>
              <a:t>     – </a:t>
            </a:r>
            <a:r>
              <a:rPr lang="pl-PL" sz="1300" dirty="0">
                <a:solidFill>
                  <a:srgbClr val="312682"/>
                </a:solidFill>
                <a:latin typeface="Raleway Medium" pitchFamily="2" charset="-18"/>
              </a:rPr>
              <a:t>data z projektu kraj postupně předává ostatním obcím DS k zapracování ve formátu JVF DTM.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endParaRPr lang="pl-PL" sz="1300" dirty="0">
              <a:solidFill>
                <a:srgbClr val="312682"/>
              </a:solidFill>
              <a:latin typeface="Raleway Medium" pitchFamily="2" charset="-18"/>
            </a:endParaRPr>
          </a:p>
          <a:p>
            <a:pPr marL="0" indent="0" defTabSz="0">
              <a:lnSpc>
                <a:spcPct val="95000"/>
              </a:lnSpc>
              <a:buSzPts val="1018"/>
              <a:buNone/>
            </a:pPr>
            <a:r>
              <a:rPr lang="pl-PL" sz="1300" dirty="0">
                <a:solidFill>
                  <a:srgbClr val="312682"/>
                </a:solidFill>
                <a:latin typeface="Raleway Medium" pitchFamily="2" charset="-18"/>
              </a:rPr>
              <a:t>     – data velkých správců sítí (ČEZ, GasNet, CETIN, Vodárny a kanlizace  Karlovy Vary, a.s. atd.) jimi budou</a:t>
            </a:r>
          </a:p>
          <a:p>
            <a:pPr marL="0" indent="0" defTabSz="0">
              <a:lnSpc>
                <a:spcPct val="95000"/>
              </a:lnSpc>
              <a:buSzPts val="1018"/>
              <a:buNone/>
            </a:pPr>
            <a:r>
              <a:rPr lang="pl-PL" sz="1300" dirty="0">
                <a:solidFill>
                  <a:srgbClr val="312682"/>
                </a:solidFill>
                <a:latin typeface="Raleway Medium" pitchFamily="2" charset="-18"/>
              </a:rPr>
              <a:t>        nahrány přes IS DMVS do DTM KK do 1.7.2024.              </a:t>
            </a:r>
          </a:p>
          <a:p>
            <a:pPr marL="0" indent="0">
              <a:lnSpc>
                <a:spcPct val="95000"/>
              </a:lnSpc>
              <a:buSzPts val="1018"/>
              <a:buNone/>
            </a:pPr>
            <a:r>
              <a:rPr lang="pl-PL" sz="1300" dirty="0">
                <a:solidFill>
                  <a:srgbClr val="312682"/>
                </a:solidFill>
                <a:latin typeface="Raleway Medium" pitchFamily="2" charset="-18"/>
              </a:rPr>
              <a:t>         </a:t>
            </a:r>
            <a:endParaRPr lang="cs-CZ" sz="1300" dirty="0">
              <a:solidFill>
                <a:srgbClr val="312682"/>
              </a:solidFill>
              <a:latin typeface="Raleway Medium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42388837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243E074-EBA5-48CE-B0FB-2A6B73AE6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23" y="922309"/>
            <a:ext cx="8132586" cy="4068127"/>
          </a:xfrm>
          <a:prstGeom prst="rect">
            <a:avLst/>
          </a:prstGeom>
        </p:spPr>
      </p:pic>
      <p:sp>
        <p:nvSpPr>
          <p:cNvPr id="6" name="Nadpis 1">
            <a:extLst>
              <a:ext uri="{FF2B5EF4-FFF2-40B4-BE49-F238E27FC236}">
                <a16:creationId xmlns:a16="http://schemas.microsoft.com/office/drawing/2014/main" id="{CC53BA5E-1306-46F5-9DC8-962998042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23" y="349609"/>
            <a:ext cx="8520600" cy="572700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rgbClr val="312682"/>
                </a:solidFill>
                <a:latin typeface="Raleway" panose="020B0604020202020204" charset="-18"/>
              </a:rPr>
              <a:t>DMVS – stav krajů</a:t>
            </a:r>
          </a:p>
        </p:txBody>
      </p:sp>
    </p:spTree>
    <p:extLst>
      <p:ext uri="{BB962C8B-B14F-4D97-AF65-F5344CB8AC3E}">
        <p14:creationId xmlns:p14="http://schemas.microsoft.com/office/powerpoint/2010/main" val="12213804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30"/>
          <p:cNvSpPr txBox="1">
            <a:spLocks noGrp="1"/>
          </p:cNvSpPr>
          <p:nvPr>
            <p:ph type="ctrTitle"/>
          </p:nvPr>
        </p:nvSpPr>
        <p:spPr>
          <a:xfrm>
            <a:off x="1501489" y="1327222"/>
            <a:ext cx="6473670" cy="2258816"/>
          </a:xfrm>
          <a:prstGeom prst="rect">
            <a:avLst/>
          </a:prstGeom>
          <a:solidFill>
            <a:srgbClr val="000000">
              <a:alpha val="0"/>
            </a:srgbClr>
          </a:solidFill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	</a:t>
            </a:r>
            <a:r>
              <a:rPr lang="cs-CZ" sz="3100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Děkuji za pozornost</a:t>
            </a:r>
            <a:br>
              <a:rPr lang="cs-CZ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br>
              <a:rPr lang="cs" b="1" dirty="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</a:br>
            <a:endParaRPr b="1" dirty="0">
              <a:solidFill>
                <a:schemeClr val="l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0E72427-ECB9-5874-E37B-31548A9BEA59}"/>
              </a:ext>
            </a:extLst>
          </p:cNvPr>
          <p:cNvSpPr txBox="1"/>
          <p:nvPr/>
        </p:nvSpPr>
        <p:spPr>
          <a:xfrm>
            <a:off x="3784821" y="3160494"/>
            <a:ext cx="5166782" cy="15393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800"/>
              <a:buFont typeface="Raleway"/>
              <a:buNone/>
              <a:tabLst/>
              <a:defRPr/>
            </a:pPr>
            <a:r>
              <a:rPr kumimoji="0" lang="cs-CZ" sz="2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/>
                <a:ea typeface="Raleway Medium"/>
                <a:cs typeface="Raleway Medium"/>
                <a:sym typeface="Raleway Medium"/>
              </a:rPr>
              <a:t> Odbor informatiky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Raleway"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 Medium"/>
              </a:rPr>
              <a:t>Ing. Jiří Heliks – vedoucí odboru informatiky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Raleway"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 Medium"/>
              </a:rPr>
              <a:t>Ing. Tomáš Nováček – vedoucí oddělení DTM a GIS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Raleway"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 Medium"/>
              </a:rPr>
              <a:t>Martina Hytychová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Raleway"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 Medium"/>
              </a:rPr>
              <a:t>Bc. Tereza M</a:t>
            </a: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 Medium" pitchFamily="2" charset="-18"/>
                <a:sym typeface="Raleway"/>
              </a:rPr>
              <a:t>ärzová</a:t>
            </a:r>
            <a:endParaRPr lang="cs-CZ" sz="1600" dirty="0">
              <a:latin typeface="Raleway Medium" pitchFamily="2" charset="-1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564</Words>
  <Application>Microsoft Office PowerPoint</Application>
  <PresentationFormat>Předvádění na obrazovce (16:9)</PresentationFormat>
  <Paragraphs>98</Paragraphs>
  <Slides>17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3" baseType="lpstr">
      <vt:lpstr>Arial</vt:lpstr>
      <vt:lpstr>Raleway</vt:lpstr>
      <vt:lpstr>Wingdings</vt:lpstr>
      <vt:lpstr>Raleway SemiBold</vt:lpstr>
      <vt:lpstr>Raleway Medium</vt:lpstr>
      <vt:lpstr>Simple Light</vt:lpstr>
      <vt:lpstr>Digitální technická mapa 2024  </vt:lpstr>
      <vt:lpstr>Legislativa</vt:lpstr>
      <vt:lpstr>Prezentace aplikace PowerPoint</vt:lpstr>
      <vt:lpstr>Prezentace aplikace PowerPoint</vt:lpstr>
      <vt:lpstr>Prezentace aplikace PowerPoint</vt:lpstr>
      <vt:lpstr>DTM Karlovarského kraje – https://dtm.kr-karlovarsky.cz</vt:lpstr>
      <vt:lpstr>Mapový klient pro veřejnost</vt:lpstr>
      <vt:lpstr>Prezentace aplikace PowerPoint</vt:lpstr>
      <vt:lpstr>PORTAL DMVS – přihlášení pro výdej dat</vt:lpstr>
      <vt:lpstr>DMVS – výdej dat a registr žadatelů</vt:lpstr>
      <vt:lpstr>Specifikace žádosti</vt:lpstr>
      <vt:lpstr>DMVS – výdej dat – specifikace území</vt:lpstr>
      <vt:lpstr>DMVS – výdej dat – doplnění žádosti</vt:lpstr>
      <vt:lpstr>Termíny realizace DMVS – DTM krajů</vt:lpstr>
      <vt:lpstr>IS DMVS a IS DTM Karlovarského kraje aktuálně</vt:lpstr>
      <vt:lpstr>DMVS – stav krajů</vt:lpstr>
      <vt:lpstr>  Děkuji za pozornost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</dc:title>
  <dc:creator>Nováček Tomáš</dc:creator>
  <cp:lastModifiedBy>Nováček Tomáš</cp:lastModifiedBy>
  <cp:revision>37</cp:revision>
  <dcterms:modified xsi:type="dcterms:W3CDTF">2024-06-18T07:57:49Z</dcterms:modified>
</cp:coreProperties>
</file>